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5"/>
  </p:notesMasterIdLst>
  <p:handoutMasterIdLst>
    <p:handoutMasterId r:id="rId36"/>
  </p:handoutMasterIdLst>
  <p:sldIdLst>
    <p:sldId id="256" r:id="rId2"/>
    <p:sldId id="271" r:id="rId3"/>
    <p:sldId id="329" r:id="rId4"/>
    <p:sldId id="379" r:id="rId5"/>
    <p:sldId id="380" r:id="rId6"/>
    <p:sldId id="330" r:id="rId7"/>
    <p:sldId id="371" r:id="rId8"/>
    <p:sldId id="372" r:id="rId9"/>
    <p:sldId id="360" r:id="rId10"/>
    <p:sldId id="282" r:id="rId11"/>
    <p:sldId id="285" r:id="rId12"/>
    <p:sldId id="338" r:id="rId13"/>
    <p:sldId id="325" r:id="rId14"/>
    <p:sldId id="326" r:id="rId15"/>
    <p:sldId id="361" r:id="rId16"/>
    <p:sldId id="367" r:id="rId17"/>
    <p:sldId id="368" r:id="rId18"/>
    <p:sldId id="369" r:id="rId19"/>
    <p:sldId id="370" r:id="rId20"/>
    <p:sldId id="356" r:id="rId21"/>
    <p:sldId id="357" r:id="rId22"/>
    <p:sldId id="387" r:id="rId23"/>
    <p:sldId id="381" r:id="rId24"/>
    <p:sldId id="382" r:id="rId25"/>
    <p:sldId id="383" r:id="rId26"/>
    <p:sldId id="384" r:id="rId27"/>
    <p:sldId id="386" r:id="rId28"/>
    <p:sldId id="352" r:id="rId29"/>
    <p:sldId id="301" r:id="rId30"/>
    <p:sldId id="302" r:id="rId31"/>
    <p:sldId id="378" r:id="rId32"/>
    <p:sldId id="333" r:id="rId33"/>
    <p:sldId id="354" r:id="rId34"/>
  </p:sldIdLst>
  <p:sldSz cx="9144000" cy="6858000" type="screen4x3"/>
  <p:notesSz cx="6669088"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xmlns="">
        <p15:guide id="1" orient="horz" pos="3109">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BC"/>
    <a:srgbClr val="1EAEBD"/>
    <a:srgbClr val="1EBCC2"/>
    <a:srgbClr val="73D4D6"/>
    <a:srgbClr val="4774B2"/>
    <a:srgbClr val="86DCAB"/>
    <a:srgbClr val="BDEDF1"/>
    <a:srgbClr val="B3EBEF"/>
    <a:srgbClr val="A9E8ED"/>
    <a:srgbClr val="BEE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storedLeft sz="10558" autoAdjust="0"/>
    <p:restoredTop sz="24789" autoAdjust="0"/>
  </p:normalViewPr>
  <p:slideViewPr>
    <p:cSldViewPr snapToGrid="0" snapToObjects="1">
      <p:cViewPr>
        <p:scale>
          <a:sx n="125" d="100"/>
          <a:sy n="125" d="100"/>
        </p:scale>
        <p:origin x="-293" y="970"/>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466"/>
    </p:cViewPr>
  </p:sorterViewPr>
  <p:notesViewPr>
    <p:cSldViewPr showGuides="1">
      <p:cViewPr>
        <p:scale>
          <a:sx n="87" d="100"/>
          <a:sy n="87" d="100"/>
        </p:scale>
        <p:origin x="-3876" y="-24"/>
      </p:cViewPr>
      <p:guideLst>
        <p:guide orient="horz" pos="3109"/>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7"/>
            <a:ext cx="2889250"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778251" y="7"/>
            <a:ext cx="2889250"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19.11.2019</a:t>
            </a:fld>
            <a:endParaRPr lang="de-DE"/>
          </a:p>
        </p:txBody>
      </p:sp>
      <p:sp>
        <p:nvSpPr>
          <p:cNvPr id="4" name="Fußzeilenplatzhalter 3"/>
          <p:cNvSpPr>
            <a:spLocks noGrp="1"/>
          </p:cNvSpPr>
          <p:nvPr>
            <p:ph type="ftr" sz="quarter" idx="2"/>
          </p:nvPr>
        </p:nvSpPr>
        <p:spPr>
          <a:xfrm>
            <a:off x="1" y="9377363"/>
            <a:ext cx="2889250"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778251" y="9377363"/>
            <a:ext cx="2889250"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6"/>
            <a:ext cx="2889938"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777607" y="6"/>
            <a:ext cx="2889938"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19.11.2019</a:t>
            </a:fld>
            <a:endParaRPr lang="de-DE"/>
          </a:p>
        </p:txBody>
      </p:sp>
      <p:sp>
        <p:nvSpPr>
          <p:cNvPr id="4" name="Folienbildplatzhalt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67417" y="4935542"/>
            <a:ext cx="6004898" cy="4297778"/>
          </a:xfrm>
          <a:prstGeom prst="rect">
            <a:avLst/>
          </a:prstGeom>
        </p:spPr>
        <p:txBody>
          <a:bodyPr vert="horz" lIns="90369" tIns="45181" rIns="90369" bIns="4518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5"/>
          </p:nvPr>
        </p:nvSpPr>
        <p:spPr>
          <a:xfrm>
            <a:off x="3777607" y="9377322"/>
            <a:ext cx="2889938"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792315"/>
            <a:ext cx="6004899" cy="4726685"/>
          </a:xfrm>
        </p:spPr>
        <p:txBody>
          <a:bodyPr>
            <a:normAutofit fontScale="92500" lnSpcReduction="20000"/>
          </a:bodyPr>
          <a:lstStyle/>
          <a:p>
            <a:pPr lvl="0">
              <a:lnSpc>
                <a:spcPct val="110000"/>
              </a:lnSpc>
            </a:pPr>
            <a:r>
              <a:rPr lang="de-DE" b="1" kern="1200" dirty="0" smtClean="0">
                <a:effectLst/>
              </a:rPr>
              <a:t>Orientierungsstufe in Klasse</a:t>
            </a:r>
            <a:r>
              <a:rPr lang="de-DE" b="1" kern="1200" baseline="0" dirty="0" smtClean="0">
                <a:effectLst/>
              </a:rPr>
              <a:t> 5/6</a:t>
            </a:r>
            <a:endParaRPr lang="de-DE" kern="1200" dirty="0" smtClean="0">
              <a:effectLst/>
            </a:endParaRPr>
          </a:p>
          <a:p>
            <a:pPr marL="171346" indent="-171346">
              <a:lnSpc>
                <a:spcPct val="110000"/>
              </a:lnSpc>
              <a:buFont typeface="Arial" panose="020B0604020202020204" pitchFamily="34" charset="0"/>
              <a:buChar char="•"/>
            </a:pPr>
            <a:r>
              <a:rPr lang="de-DE" kern="1200" dirty="0" smtClean="0">
                <a:effectLst/>
              </a:rPr>
              <a:t>In den Klassen 5 und 6 orientieren sich die Noten </a:t>
            </a:r>
            <a:r>
              <a:rPr lang="de-DE" b="1" kern="1200" dirty="0" smtClean="0">
                <a:effectLst/>
              </a:rPr>
              <a:t>ausschließlich am mittleren Niveau, das zum Realschulabschluss führt</a:t>
            </a:r>
            <a:r>
              <a:rPr lang="de-DE" kern="1200" dirty="0" smtClean="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smtClean="0">
                <a:effectLst/>
              </a:rPr>
              <a:t>Am Ende von Klasse 5 gibt es kein Sitzenbleiben. Erst zum </a:t>
            </a:r>
            <a:r>
              <a:rPr lang="de-DE" b="1" kern="1200" dirty="0" smtClean="0">
                <a:effectLst/>
              </a:rPr>
              <a:t>Ende Klasse 6 </a:t>
            </a:r>
            <a:r>
              <a:rPr lang="de-DE" kern="1200" dirty="0" smtClean="0">
                <a:effectLst/>
              </a:rPr>
              <a:t>wird anhand der Noten entschieden, ob Schülerinnen und Schüler nach der Orientierungsstufe auf dem </a:t>
            </a:r>
            <a:r>
              <a:rPr lang="de-DE" b="1" kern="1200" dirty="0" smtClean="0">
                <a:effectLst/>
              </a:rPr>
              <a:t>mittleren oder grundlegenden Niveau weiterlernen</a:t>
            </a:r>
            <a:r>
              <a:rPr lang="de-DE" kern="1200" dirty="0" smtClean="0">
                <a:effectLst/>
              </a:rPr>
              <a:t>.</a:t>
            </a:r>
          </a:p>
          <a:p>
            <a:pPr>
              <a:lnSpc>
                <a:spcPct val="110000"/>
              </a:lnSpc>
            </a:pPr>
            <a:r>
              <a:rPr lang="de-DE" kern="1200" dirty="0" smtClean="0">
                <a:effectLst/>
              </a:rPr>
              <a:t>  </a:t>
            </a:r>
          </a:p>
          <a:p>
            <a:pPr lvl="0">
              <a:lnSpc>
                <a:spcPct val="110000"/>
              </a:lnSpc>
            </a:pPr>
            <a:r>
              <a:rPr lang="de-DE" b="1" kern="1200" dirty="0" smtClean="0">
                <a:effectLst/>
              </a:rPr>
              <a:t>Unterricht in Klasse 7 bis 10</a:t>
            </a:r>
          </a:p>
          <a:p>
            <a:pPr marL="171346" indent="-171346">
              <a:lnSpc>
                <a:spcPct val="110000"/>
              </a:lnSpc>
              <a:buFont typeface="Arial" panose="020B0604020202020204" pitchFamily="34" charset="0"/>
              <a:buChar char="•"/>
            </a:pPr>
            <a:r>
              <a:rPr lang="de-DE" kern="1200" dirty="0" smtClean="0">
                <a:effectLst/>
              </a:rPr>
              <a:t>Die Realschulen können in den </a:t>
            </a:r>
            <a:r>
              <a:rPr lang="de-DE" b="1" kern="1200" dirty="0" smtClean="0">
                <a:effectLst/>
              </a:rPr>
              <a:t>Klassen 7 bis 9 </a:t>
            </a:r>
            <a:r>
              <a:rPr lang="de-DE" kern="1200" dirty="0" smtClean="0">
                <a:effectLst/>
              </a:rPr>
              <a:t>die Schülerinnen und Schüler nach ihrem Leistungsvermögen (auf grundlegendem oder mittlerem Niveau) </a:t>
            </a:r>
            <a:r>
              <a:rPr lang="de-DE" b="1" dirty="0"/>
              <a:t>in </a:t>
            </a:r>
            <a:r>
              <a:rPr lang="de-DE" b="1" dirty="0" smtClean="0"/>
              <a:t>getrennten Gruppen </a:t>
            </a:r>
            <a:r>
              <a:rPr lang="de-DE" b="1" dirty="0"/>
              <a:t>oder in getrennten </a:t>
            </a:r>
            <a:r>
              <a:rPr lang="de-DE" b="1" dirty="0" smtClean="0"/>
              <a:t>Klassen </a:t>
            </a:r>
            <a:r>
              <a:rPr lang="de-DE" dirty="0" smtClean="0"/>
              <a:t>unterrichten</a:t>
            </a:r>
            <a:r>
              <a:rPr lang="de-DE" kern="1200" dirty="0" smtClean="0">
                <a:effectLst/>
              </a:rPr>
              <a:t>. Am </a:t>
            </a:r>
            <a:r>
              <a:rPr lang="de-DE" b="1" kern="1200" dirty="0" smtClean="0">
                <a:effectLst/>
              </a:rPr>
              <a:t>Ende von Klasse 7 und 8 </a:t>
            </a:r>
            <a:r>
              <a:rPr lang="de-DE" kern="1200" dirty="0" smtClean="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smtClean="0">
                <a:effectLst/>
              </a:rPr>
              <a:t>Schülerinnen und Schüler, die in Klasse 9 auf dem </a:t>
            </a:r>
            <a:r>
              <a:rPr lang="de-DE" b="1" kern="1200" dirty="0" smtClean="0">
                <a:effectLst/>
              </a:rPr>
              <a:t>grundlegenden Niveau </a:t>
            </a:r>
            <a:r>
              <a:rPr lang="de-DE" kern="1200" dirty="0" smtClean="0">
                <a:effectLst/>
              </a:rPr>
              <a:t>gelernt haben, absolvieren am Ende von </a:t>
            </a:r>
            <a:r>
              <a:rPr lang="de-DE" b="1" kern="1200" dirty="0" smtClean="0">
                <a:effectLst/>
              </a:rPr>
              <a:t>Klasse 9 die Hauptschulabschlussprüfung </a:t>
            </a:r>
            <a:r>
              <a:rPr lang="de-DE" kern="1200" dirty="0" smtClean="0">
                <a:effectLst/>
              </a:rPr>
              <a:t>an der Realschule. </a:t>
            </a:r>
          </a:p>
          <a:p>
            <a:pPr marL="171346" indent="-171346">
              <a:lnSpc>
                <a:spcPct val="110000"/>
              </a:lnSpc>
              <a:buFont typeface="Arial" panose="020B0604020202020204" pitchFamily="34" charset="0"/>
              <a:buChar char="•"/>
            </a:pPr>
            <a:r>
              <a:rPr lang="de-DE" kern="1200" dirty="0" smtClean="0">
                <a:effectLst/>
              </a:rPr>
              <a:t>In </a:t>
            </a:r>
            <a:r>
              <a:rPr lang="de-DE" b="1" kern="1200" dirty="0" smtClean="0">
                <a:effectLst/>
              </a:rPr>
              <a:t>Klasse 10</a:t>
            </a:r>
            <a:r>
              <a:rPr lang="de-DE" kern="1200" dirty="0" smtClean="0">
                <a:effectLst/>
              </a:rPr>
              <a:t>, die mit der </a:t>
            </a:r>
            <a:r>
              <a:rPr lang="de-DE" b="1" kern="1200" dirty="0" smtClean="0">
                <a:effectLst/>
              </a:rPr>
              <a:t>Realschulabschlussprüfung </a:t>
            </a:r>
            <a:r>
              <a:rPr lang="de-DE" b="0" kern="1200" dirty="0" smtClean="0">
                <a:effectLst/>
              </a:rPr>
              <a:t>abschließt, </a:t>
            </a:r>
            <a:r>
              <a:rPr lang="de-DE" dirty="0" smtClean="0"/>
              <a:t>wird </a:t>
            </a:r>
            <a:r>
              <a:rPr lang="de-DE" b="1" dirty="0"/>
              <a:t>ausschließlich </a:t>
            </a:r>
            <a:r>
              <a:rPr lang="de-DE" dirty="0"/>
              <a:t>auf </a:t>
            </a:r>
            <a:r>
              <a:rPr lang="de-DE" b="1" dirty="0"/>
              <a:t>mittlerem Niveau </a:t>
            </a:r>
            <a:r>
              <a:rPr lang="de-DE" dirty="0"/>
              <a:t>unterrichtet.</a:t>
            </a:r>
            <a:endParaRPr lang="de-DE" kern="1200" dirty="0" smtClean="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a:t>
            </a:r>
            <a:r>
              <a:rPr lang="de-DE" dirty="0" smtClean="0"/>
              <a:t>kann:</a:t>
            </a:r>
          </a:p>
          <a:p>
            <a:pPr marL="628269" lvl="1" indent="-171346">
              <a:lnSpc>
                <a:spcPct val="110000"/>
              </a:lnSpc>
              <a:buFont typeface="Wingdings" panose="05000000000000000000" pitchFamily="2" charset="2"/>
              <a:buChar char="§"/>
              <a:defRPr/>
            </a:pPr>
            <a:r>
              <a:rPr lang="de-DE" b="1" dirty="0" smtClean="0"/>
              <a:t>zweite Fremdsprache (meist Französisch) (ab Klasse 6)</a:t>
            </a:r>
          </a:p>
          <a:p>
            <a:pPr marL="628269" lvl="1" indent="-171346">
              <a:lnSpc>
                <a:spcPct val="110000"/>
              </a:lnSpc>
              <a:buFont typeface="Wingdings" panose="05000000000000000000" pitchFamily="2" charset="2"/>
              <a:buChar char="§"/>
            </a:pPr>
            <a:r>
              <a:rPr lang="de-DE" b="1" dirty="0" smtClean="0"/>
              <a:t>Technik </a:t>
            </a:r>
            <a:r>
              <a:rPr lang="de-DE" b="1" dirty="0"/>
              <a:t>(ab Klasse </a:t>
            </a:r>
            <a:r>
              <a:rPr lang="de-DE" b="1" dirty="0" smtClean="0"/>
              <a:t>7</a:t>
            </a:r>
            <a:r>
              <a:rPr lang="de-DE" b="1" dirty="0"/>
              <a:t>)</a:t>
            </a:r>
          </a:p>
          <a:p>
            <a:pPr marL="628269" lvl="1" indent="-171346">
              <a:lnSpc>
                <a:spcPct val="110000"/>
              </a:lnSpc>
              <a:buFont typeface="Wingdings" panose="05000000000000000000" pitchFamily="2" charset="2"/>
              <a:buChar char="§"/>
            </a:pPr>
            <a:r>
              <a:rPr lang="de-DE" b="1" dirty="0" smtClean="0"/>
              <a:t>Alltagskultur</a:t>
            </a:r>
            <a:r>
              <a:rPr lang="de-DE" b="1" dirty="0"/>
              <a:t>, Ernährung, Soziales (AES) (ab Klasse </a:t>
            </a:r>
            <a:r>
              <a:rPr lang="de-DE" b="1" dirty="0" smtClean="0"/>
              <a:t>7)</a:t>
            </a:r>
            <a:endParaRPr lang="de-DE" b="1" dirty="0"/>
          </a:p>
          <a:p>
            <a:pPr>
              <a:lnSpc>
                <a:spcPct val="110000"/>
              </a:lnSpc>
            </a:pPr>
            <a:endParaRPr lang="de-DE" dirty="0" smtClean="0"/>
          </a:p>
          <a:p>
            <a:pPr marL="169462" indent="-169462">
              <a:lnSpc>
                <a:spcPct val="110000"/>
              </a:lnSpc>
              <a:buFont typeface="Arial" panose="020B0604020202020204" pitchFamily="34" charset="0"/>
              <a:buChar char="•"/>
            </a:pPr>
            <a:r>
              <a:rPr lang="de-DE" dirty="0"/>
              <a:t>Ab dem Schuljahr 2019/2020 </a:t>
            </a:r>
            <a:r>
              <a:rPr lang="de-DE" dirty="0" smtClean="0"/>
              <a:t>wird </a:t>
            </a:r>
            <a:r>
              <a:rPr lang="de-DE" dirty="0"/>
              <a:t>an den Realschulen das </a:t>
            </a:r>
            <a:r>
              <a:rPr lang="de-DE" b="1" dirty="0"/>
              <a:t>Wahlfach Informatik </a:t>
            </a:r>
            <a:r>
              <a:rPr lang="de-DE" dirty="0"/>
              <a:t>ab Klasse 8 angeboten. Dieses können die Schülerinnen und Schüler freiwillig zusätzlich wählen</a:t>
            </a:r>
            <a:r>
              <a:rPr lang="de-DE" dirty="0" smtClean="0"/>
              <a:t>.</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773" y="4934376"/>
            <a:ext cx="6075545"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2888" y="4720307"/>
            <a:ext cx="6004899"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smtClean="0">
                <a:cs typeface="Arial" panose="020B0604020202020204" pitchFamily="34" charset="0"/>
              </a:rPr>
              <a:t>.</a:t>
            </a:r>
            <a:endParaRPr lang="de-DE" sz="100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6331"/>
            <a:ext cx="6004899"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sowohl das </a:t>
            </a:r>
            <a:r>
              <a:rPr lang="de-DE" sz="1000" b="1" dirty="0"/>
              <a:t>grundlegende, zum Hauptschulabschluss führende Niveau, </a:t>
            </a:r>
            <a:r>
              <a:rPr lang="de-DE" sz="1000" dirty="0"/>
              <a:t>das </a:t>
            </a:r>
            <a:r>
              <a:rPr lang="de-DE" sz="1000" b="1" dirty="0"/>
              <a:t>mittlere, zum Realschulabschluss führende Niveau </a:t>
            </a:r>
            <a:r>
              <a:rPr lang="de-DE" sz="1000" dirty="0"/>
              <a:t>als auch das </a:t>
            </a:r>
            <a:r>
              <a:rPr lang="de-DE" sz="1000" b="1" dirty="0"/>
              <a:t>erweiterte Niveau, das zum Abitur </a:t>
            </a:r>
            <a:r>
              <a:rPr lang="de-DE" sz="1000" dirty="0"/>
              <a:t>hinführt. 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a:t>
            </a:r>
            <a:r>
              <a:rPr lang="de-DE" sz="1000" dirty="0" smtClean="0"/>
              <a:t>Projekte).</a:t>
            </a:r>
            <a:endParaRPr lang="de-DE" sz="1000" dirty="0"/>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773" y="4936331"/>
            <a:ext cx="6146191"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r>
              <a:rPr lang="de-DE" sz="1100" b="1" dirty="0" smtClean="0"/>
              <a:t>)</a:t>
            </a:r>
            <a:endParaRPr lang="de-DE" sz="1100" b="1" dirty="0"/>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a:t>
            </a:r>
            <a:r>
              <a:rPr lang="de-DE" sz="1100" b="1" dirty="0" smtClean="0"/>
              <a:t>(IMP) anbieten</a:t>
            </a:r>
            <a:r>
              <a:rPr lang="de-DE" sz="1100" b="1" dirty="0"/>
              <a:t>.</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3857"/>
            <a:ext cx="6004899" cy="4442698"/>
          </a:xfrm>
        </p:spPr>
        <p:txBody>
          <a:bodyPr/>
          <a:lstStyle/>
          <a:p>
            <a:r>
              <a:rPr lang="de-DE" dirty="0" smtClean="0"/>
              <a:t>Hier</a:t>
            </a:r>
            <a:r>
              <a:rPr lang="de-DE" baseline="0" dirty="0" smtClean="0"/>
              <a:t> finden sich </a:t>
            </a:r>
            <a:r>
              <a:rPr lang="de-DE" dirty="0" smtClean="0"/>
              <a:t>nochmals die verschiedenen Angebote an Profilfächern, Wahlpflichtfächern und des Wahlfachs Informatik an den einzelnen Schularten</a:t>
            </a:r>
            <a:r>
              <a:rPr lang="de-DE" baseline="0" dirty="0" smtClean="0"/>
              <a:t> in der Gesamtschau. </a:t>
            </a:r>
          </a:p>
          <a:p>
            <a:r>
              <a:rPr lang="de-DE" i="1" baseline="0" dirty="0" smtClean="0"/>
              <a:t>(Die Farbsymbolik auf den Seiten 16-19 veranschaulicht die die Zuordnung der Fächer zu den einzelnen Schularten.)</a:t>
            </a:r>
            <a:endParaRPr lang="de-DE" i="1"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3857"/>
            <a:ext cx="6004899" cy="4442698"/>
          </a:xfrm>
        </p:spPr>
        <p:txBody>
          <a:bodyPr/>
          <a:lstStyle/>
          <a:p>
            <a:r>
              <a:rPr lang="de-DE" dirty="0"/>
              <a:t>Hier finden sich nochmals die verschiedenen Angebote an Profilfächern, Wahlpflichtfächern und des Wahlfachs Informatik an den einzelnen Schularten in der Gesamtschau. </a:t>
            </a:r>
          </a:p>
          <a:p>
            <a:r>
              <a:rPr lang="de-DE" i="1" dirty="0"/>
              <a:t>(Die Farbsymbolik auf den Seiten 16-19 veranschaulicht die die Zuordnung der Fächer zu den einzelnen Schularten.)</a:t>
            </a:r>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3857"/>
            <a:ext cx="6004899" cy="4442698"/>
          </a:xfrm>
        </p:spPr>
        <p:txBody>
          <a:bodyPr/>
          <a:lstStyle/>
          <a:p>
            <a:r>
              <a:rPr lang="de-DE" dirty="0"/>
              <a:t>Hier finden sich nochmals die verschiedenen Angebote an Profilfächern, Wahlpflichtfächern und des Wahlfachs Informatik an den einzelnen Schularten in der Gesamtschau. </a:t>
            </a:r>
          </a:p>
          <a:p>
            <a:r>
              <a:rPr lang="de-DE" i="1" dirty="0"/>
              <a:t>(Die Farbsymbolik auf den Seiten 16-19 veranschaulicht die die Zuordnung der Fächer zu den einzelnen Schularten.)</a:t>
            </a:r>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3857"/>
            <a:ext cx="6004899" cy="4442698"/>
          </a:xfrm>
        </p:spPr>
        <p:txBody>
          <a:bodyPr/>
          <a:lstStyle/>
          <a:p>
            <a:r>
              <a:rPr lang="de-DE" dirty="0"/>
              <a:t>Hier finden sich nochmals die verschiedenen Angebote an Profilfächern, Wahlpflichtfächern und des Wahlfachs Informatik an den einzelnen Schularten in der Gesamtschau. </a:t>
            </a:r>
          </a:p>
          <a:p>
            <a:r>
              <a:rPr lang="de-DE" i="1" dirty="0"/>
              <a:t>(Die Farbsymbolik auf den Seiten 16-19 veranschaulicht die die Zuordnung der Fächer zu den einzelnen Schularten.)</a:t>
            </a:r>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3857"/>
            <a:ext cx="6004899" cy="4442698"/>
          </a:xfrm>
        </p:spPr>
        <p:txBody>
          <a:bodyPr/>
          <a:lstStyle/>
          <a:p>
            <a:r>
              <a:rPr lang="de-DE" dirty="0"/>
              <a:t>Hier finden sich nochmals die verschiedenen Angebote an Profilfächern, Wahlpflichtfächern und des Wahlfachs Informatik an den einzelnen Schularten in der Gesamtschau. </a:t>
            </a:r>
          </a:p>
          <a:p>
            <a:r>
              <a:rPr lang="de-DE" i="1" dirty="0"/>
              <a:t>(Die Farbsymbolik auf den Seiten 16-19 veranschaulicht die die Zuordnung der Fächer zu den einzelnen Schularten.)</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6331"/>
            <a:ext cx="6004899"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smtClean="0"/>
              <a:t>Mit dieser Informationsveranstaltung möchten wir Sie dabei </a:t>
            </a:r>
            <a:r>
              <a:rPr lang="de-DE" dirty="0"/>
              <a:t>unterstützen. </a:t>
            </a:r>
          </a:p>
          <a:p>
            <a:endParaRPr lang="de-DE" dirty="0"/>
          </a:p>
          <a:p>
            <a:r>
              <a:rPr lang="de-DE" u="sng" dirty="0" smtClean="0"/>
              <a:t>Zur Gliederung der Präsentation</a:t>
            </a:r>
            <a:r>
              <a:rPr lang="de-DE" dirty="0" smtClean="0"/>
              <a:t>: </a:t>
            </a:r>
          </a:p>
          <a:p>
            <a:pPr marL="169462" indent="-169462">
              <a:buFont typeface="Arial" panose="020B0604020202020204" pitchFamily="34" charset="0"/>
              <a:buChar char="•"/>
            </a:pPr>
            <a:r>
              <a:rPr lang="de-DE" dirty="0"/>
              <a:t>Ausgehend </a:t>
            </a:r>
            <a:r>
              <a:rPr lang="de-DE" dirty="0" smtClean="0"/>
              <a:t>von ersten </a:t>
            </a:r>
            <a:r>
              <a:rPr lang="de-DE" b="1" dirty="0" smtClean="0"/>
              <a:t>Informationen und Überlegungen zum schulischen Übergang </a:t>
            </a:r>
          </a:p>
          <a:p>
            <a:r>
              <a:rPr lang="de-DE" b="1" dirty="0"/>
              <a:t> </a:t>
            </a:r>
            <a:r>
              <a:rPr lang="de-DE" b="1" dirty="0" smtClean="0"/>
              <a:t>   </a:t>
            </a:r>
            <a:r>
              <a:rPr lang="de-DE" dirty="0" smtClean="0"/>
              <a:t>(Punkt 1) </a:t>
            </a:r>
          </a:p>
          <a:p>
            <a:pPr marL="169462" indent="-169462">
              <a:buFont typeface="Arial" panose="020B0604020202020204" pitchFamily="34" charset="0"/>
              <a:buChar char="•"/>
            </a:pPr>
            <a:r>
              <a:rPr lang="de-DE" dirty="0" smtClean="0"/>
              <a:t>möchten wir Ihnen die </a:t>
            </a:r>
            <a:r>
              <a:rPr lang="de-DE" b="1" dirty="0" smtClean="0"/>
              <a:t>wichtigsten Bildungswege </a:t>
            </a:r>
            <a:r>
              <a:rPr lang="de-DE" dirty="0" smtClean="0"/>
              <a:t>(Punkt 2) vorstellen,</a:t>
            </a:r>
          </a:p>
          <a:p>
            <a:pPr marL="169462" indent="-169462">
              <a:buFont typeface="Arial" panose="020B0604020202020204" pitchFamily="34" charset="0"/>
              <a:buChar char="•"/>
            </a:pPr>
            <a:r>
              <a:rPr lang="de-DE" dirty="0" smtClean="0"/>
              <a:t>um dann auf die </a:t>
            </a:r>
            <a:r>
              <a:rPr lang="de-DE" b="1" dirty="0" smtClean="0"/>
              <a:t>nächsten Schritte </a:t>
            </a:r>
            <a:r>
              <a:rPr lang="de-DE" dirty="0" smtClean="0"/>
              <a:t>(Punkt 3) einzugehen, nachdem Sie sich für die für Ihr Kind am</a:t>
            </a:r>
            <a:r>
              <a:rPr lang="de-DE" baseline="0" dirty="0" smtClean="0"/>
              <a:t> besten passende</a:t>
            </a:r>
            <a:r>
              <a:rPr lang="de-DE" dirty="0" smtClean="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6332"/>
            <a:ext cx="6004899" cy="4655070"/>
          </a:xfrm>
        </p:spPr>
        <p:txBody>
          <a:bodyPr>
            <a:normAutofit lnSpcReduction="10000"/>
          </a:bodyPr>
          <a:lstStyle/>
          <a:p>
            <a:pPr marL="171346" indent="-171346">
              <a:lnSpc>
                <a:spcPct val="110000"/>
              </a:lnSpc>
              <a:buFont typeface="Arial" panose="020B0604020202020204" pitchFamily="34" charset="0"/>
              <a:buChar char="•"/>
            </a:pPr>
            <a:r>
              <a:rPr lang="de-DE" dirty="0" smtClean="0"/>
              <a:t>Mit</a:t>
            </a:r>
            <a:r>
              <a:rPr lang="de-DE" baseline="0" dirty="0" smtClean="0"/>
              <a:t> dem Übergang in die Sekundarstufe verändert sich das </a:t>
            </a:r>
            <a:r>
              <a:rPr lang="de-DE" b="1" baseline="0" dirty="0" smtClean="0"/>
              <a:t>Anforderungsniveau</a:t>
            </a:r>
            <a:r>
              <a:rPr lang="de-DE" baseline="0" dirty="0" smtClean="0"/>
              <a:t> an die Schülerinnen und Schüler in altersangemessener Weise an allen Schulen.</a:t>
            </a:r>
          </a:p>
          <a:p>
            <a:pPr marL="171346" indent="-171346">
              <a:buFont typeface="Arial" panose="020B0604020202020204" pitchFamily="34" charset="0"/>
              <a:buChar char="•"/>
            </a:pPr>
            <a:endParaRPr lang="de-DE" baseline="0" dirty="0" smtClean="0"/>
          </a:p>
          <a:p>
            <a:pPr marL="171346" indent="-171346">
              <a:buFont typeface="Arial" panose="020B0604020202020204" pitchFamily="34" charset="0"/>
              <a:buChar char="•"/>
            </a:pPr>
            <a:r>
              <a:rPr lang="de-DE" dirty="0" smtClean="0"/>
              <a:t>Die</a:t>
            </a:r>
            <a:r>
              <a:rPr lang="de-DE" baseline="0" dirty="0" smtClean="0"/>
              <a:t> </a:t>
            </a:r>
            <a:r>
              <a:rPr lang="de-DE" b="1" baseline="0" dirty="0" smtClean="0"/>
              <a:t>Unterrichtsinhalte</a:t>
            </a:r>
            <a:r>
              <a:rPr lang="de-DE" baseline="0" dirty="0" smtClean="0"/>
              <a:t> und die </a:t>
            </a:r>
            <a:r>
              <a:rPr lang="de-DE" b="1" baseline="0" dirty="0" smtClean="0"/>
              <a:t>Zahl der unterrichteten Fächer nehmen zu</a:t>
            </a:r>
            <a:r>
              <a:rPr lang="de-DE" baseline="0" dirty="0" smtClean="0"/>
              <a:t>.  </a:t>
            </a:r>
          </a:p>
          <a:p>
            <a:pPr marL="171346" indent="-171346">
              <a:buFont typeface="Arial" panose="020B0604020202020204" pitchFamily="34" charset="0"/>
              <a:buChar char="•"/>
            </a:pPr>
            <a:r>
              <a:rPr lang="de-DE" dirty="0" smtClean="0"/>
              <a:t>Wahrnehmbar</a:t>
            </a:r>
            <a:r>
              <a:rPr lang="de-DE" baseline="0" dirty="0" smtClean="0"/>
              <a:t> wird dies oft durch die </a:t>
            </a:r>
            <a:r>
              <a:rPr lang="de-DE" b="1" baseline="0" dirty="0" smtClean="0"/>
              <a:t>steigende Anzahl </a:t>
            </a:r>
            <a:r>
              <a:rPr lang="de-DE" baseline="0" dirty="0" smtClean="0"/>
              <a:t>unterrichteter </a:t>
            </a:r>
            <a:r>
              <a:rPr lang="de-DE" b="1" baseline="0" dirty="0" smtClean="0"/>
              <a:t>Stunden</a:t>
            </a:r>
            <a:r>
              <a:rPr lang="de-DE" baseline="0" dirty="0" smtClean="0"/>
              <a:t>. </a:t>
            </a:r>
          </a:p>
          <a:p>
            <a:pPr marL="171346" indent="-171346">
              <a:buFont typeface="Arial" panose="020B0604020202020204" pitchFamily="34" charset="0"/>
              <a:buChar char="•"/>
            </a:pPr>
            <a:r>
              <a:rPr lang="de-DE" baseline="0" dirty="0" smtClean="0"/>
              <a:t>Dies führt dazu, dass auch </a:t>
            </a:r>
            <a:r>
              <a:rPr lang="de-DE" b="1" baseline="0" dirty="0" smtClean="0"/>
              <a:t>Nachmittagsunterricht </a:t>
            </a:r>
            <a:r>
              <a:rPr lang="de-DE" baseline="0" dirty="0" smtClean="0"/>
              <a:t>stattfindet. </a:t>
            </a:r>
          </a:p>
          <a:p>
            <a:pPr marL="171346" indent="-171346">
              <a:buFont typeface="Arial" panose="020B0604020202020204" pitchFamily="34" charset="0"/>
              <a:buChar char="•"/>
            </a:pPr>
            <a:r>
              <a:rPr lang="de-DE" baseline="0" dirty="0" smtClean="0"/>
              <a:t>Zudem ist häufig mit einem </a:t>
            </a:r>
            <a:r>
              <a:rPr lang="de-DE" b="1" baseline="0" dirty="0" smtClean="0"/>
              <a:t>steigenden Umfang der Hausaufgaben </a:t>
            </a:r>
            <a:r>
              <a:rPr lang="de-DE" strike="noStrike" baseline="0" dirty="0" smtClean="0"/>
              <a:t>zu rechnen</a:t>
            </a:r>
            <a:r>
              <a:rPr lang="de-DE" baseline="0" dirty="0" smtClean="0"/>
              <a:t>.</a:t>
            </a:r>
          </a:p>
          <a:p>
            <a:pPr marL="171346" indent="-171346" defTabSz="913847">
              <a:buFont typeface="Arial" panose="020B0604020202020204" pitchFamily="34" charset="0"/>
              <a:buChar char="•"/>
              <a:defRPr/>
            </a:pPr>
            <a:r>
              <a:rPr lang="de-DE" strike="noStrike" baseline="0" dirty="0" smtClean="0"/>
              <a:t>Die Schülerinnen und Schüler gestalten den eigenen Lernprozess </a:t>
            </a:r>
            <a:r>
              <a:rPr lang="de-DE" b="1" strike="noStrike" baseline="0" dirty="0" smtClean="0"/>
              <a:t>zunehmend selbstständig</a:t>
            </a:r>
            <a:r>
              <a:rPr lang="de-DE" strike="noStrike" baseline="0" dirty="0" smtClean="0"/>
              <a:t>. </a:t>
            </a:r>
          </a:p>
          <a:p>
            <a:pPr marL="171346" indent="-171346">
              <a:buFont typeface="Arial" panose="020B0604020202020204" pitchFamily="34" charset="0"/>
              <a:buChar char="•"/>
            </a:pPr>
            <a:endParaRPr lang="de-DE" baseline="0" dirty="0" smtClean="0"/>
          </a:p>
          <a:p>
            <a:pPr marL="171346" indent="-171346" defTabSz="913847">
              <a:buFont typeface="Arial" panose="020B0604020202020204" pitchFamily="34" charset="0"/>
              <a:buChar char="•"/>
              <a:defRPr/>
            </a:pPr>
            <a:r>
              <a:rPr lang="de-DE" i="0" u="none" baseline="0" dirty="0" smtClean="0"/>
              <a:t>Die  genannten Schularten reagieren darauf durch das Angebot einer </a:t>
            </a:r>
            <a:r>
              <a:rPr lang="de-DE" b="1" i="0" u="none" baseline="0" dirty="0" smtClean="0"/>
              <a:t>Hausaufgabenbetreuung </a:t>
            </a:r>
            <a:r>
              <a:rPr lang="de-DE" i="0" u="none" baseline="0" dirty="0" smtClean="0"/>
              <a:t>oder auch durch das </a:t>
            </a:r>
            <a:r>
              <a:rPr lang="de-DE" b="1" i="0" u="none" baseline="0" dirty="0" smtClean="0"/>
              <a:t>Ganztagsschulangebot</a:t>
            </a:r>
            <a:r>
              <a:rPr lang="de-DE" i="0" u="none" baseline="0" dirty="0" smtClean="0"/>
              <a:t>. </a:t>
            </a:r>
          </a:p>
          <a:p>
            <a:pPr marL="171346" indent="-171346" defTabSz="913847">
              <a:buFont typeface="Arial" panose="020B0604020202020204" pitchFamily="34" charset="0"/>
              <a:buChar char="•"/>
              <a:defRPr/>
            </a:pPr>
            <a:endParaRPr lang="de-DE" i="0" u="none" baseline="0" dirty="0" smtClean="0"/>
          </a:p>
          <a:p>
            <a:pPr marL="171346" indent="-171346" defTabSz="913847">
              <a:buFont typeface="Arial" panose="020B0604020202020204" pitchFamily="34" charset="0"/>
              <a:buChar char="•"/>
              <a:defRPr/>
            </a:pPr>
            <a:r>
              <a:rPr lang="de-DE" i="0" u="none" baseline="0" dirty="0" smtClean="0"/>
              <a:t>Bei den Gemeinschaftsschulen</a:t>
            </a:r>
            <a:r>
              <a:rPr lang="de-DE" i="0" u="none" dirty="0" smtClean="0"/>
              <a:t> - und zum Teil auch bei anderen Schularten</a:t>
            </a:r>
            <a:r>
              <a:rPr lang="de-DE" dirty="0"/>
              <a:t> </a:t>
            </a:r>
            <a:r>
              <a:rPr lang="de-DE" dirty="0" smtClean="0"/>
              <a:t>-</a:t>
            </a:r>
            <a:r>
              <a:rPr lang="de-DE" i="0" u="none" dirty="0" smtClean="0"/>
              <a:t> </a:t>
            </a:r>
            <a:r>
              <a:rPr lang="de-DE" i="0" u="none" baseline="0" dirty="0" smtClean="0"/>
              <a:t> ist die </a:t>
            </a:r>
            <a:r>
              <a:rPr lang="de-DE" b="1" i="0" u="none" baseline="0" dirty="0" smtClean="0"/>
              <a:t>gebundene Ganztagsschule </a:t>
            </a:r>
            <a:r>
              <a:rPr lang="de-DE" i="0" u="none" baseline="0" dirty="0" smtClean="0"/>
              <a:t>Teil des Gesamtkonzeptes. Der Ganztag findet an vier oder drei</a:t>
            </a:r>
            <a:r>
              <a:rPr lang="de-DE" i="0" u="none" dirty="0" smtClean="0"/>
              <a:t> </a:t>
            </a:r>
            <a:r>
              <a:rPr lang="de-DE" i="0" u="none" baseline="0" dirty="0" smtClean="0"/>
              <a:t>Tagen über einen Zeitraum von acht Zeitstunden statt. </a:t>
            </a:r>
          </a:p>
          <a:p>
            <a:pPr defTabSz="913847">
              <a:defRPr/>
            </a:pPr>
            <a:r>
              <a:rPr lang="de-DE" dirty="0"/>
              <a:t>     Der Schultag ist dabei rhythmisiert. Hausaufgaben gibt es in der Regel keine, sie </a:t>
            </a:r>
          </a:p>
          <a:p>
            <a:pPr defTabSz="913847">
              <a:defRPr/>
            </a:pPr>
            <a:r>
              <a:rPr lang="de-DE" dirty="0"/>
              <a:t> </a:t>
            </a:r>
            <a:r>
              <a:rPr lang="de-DE" dirty="0" smtClean="0"/>
              <a:t>    werden durch </a:t>
            </a:r>
            <a:r>
              <a:rPr lang="de-DE" dirty="0"/>
              <a:t>Aufgaben in der Schule ersetzt.</a:t>
            </a:r>
          </a:p>
          <a:p>
            <a:pPr defTabSz="913847">
              <a:defRPr/>
            </a:pPr>
            <a:endParaRPr lang="de-DE" i="0" u="none" baseline="0" dirty="0" smtClean="0"/>
          </a:p>
          <a:p>
            <a:pPr marL="171346" indent="-171346">
              <a:buFont typeface="Arial" panose="020B0604020202020204" pitchFamily="34" charset="0"/>
              <a:buChar char="•"/>
            </a:pPr>
            <a:r>
              <a:rPr lang="de-DE" dirty="0"/>
              <a:t>Wenn Sie sich für eine </a:t>
            </a:r>
            <a:r>
              <a:rPr lang="de-DE" b="1" dirty="0"/>
              <a:t>Ganztagsschule</a:t>
            </a:r>
            <a:r>
              <a:rPr lang="de-DE" dirty="0"/>
              <a:t> entscheiden, dann wählen Sie eine Schule, die </a:t>
            </a:r>
            <a:r>
              <a:rPr lang="de-DE" b="1" dirty="0"/>
              <a:t>mehr Zeit und Raum für das Lernen</a:t>
            </a:r>
            <a:r>
              <a:rPr lang="de-DE" dirty="0"/>
              <a:t> des Kindes </a:t>
            </a:r>
            <a:r>
              <a:rPr lang="de-DE" b="1" dirty="0"/>
              <a:t>an der Schule </a:t>
            </a:r>
            <a:r>
              <a:rPr lang="de-DE" dirty="0"/>
              <a:t>bietet. Die Ganztagsschulen ermöglichen Kontakte auch zu außerschulischen Partnern und haben mehr Möglichkeiten, die Schule in den Sozialraum hinein zu öffnen. Sie tragen dazu bei, </a:t>
            </a:r>
            <a:r>
              <a:rPr lang="de-DE" b="1" dirty="0"/>
              <a:t>herkunftsbedingte Benachteiligungen </a:t>
            </a:r>
            <a:r>
              <a:rPr lang="de-DE" dirty="0"/>
              <a:t>im Schulsystem zu </a:t>
            </a:r>
            <a:r>
              <a:rPr lang="de-DE" b="1" dirty="0"/>
              <a:t>überwinden </a:t>
            </a:r>
            <a:r>
              <a:rPr lang="de-DE" dirty="0"/>
              <a:t>und </a:t>
            </a:r>
            <a:r>
              <a:rPr lang="de-DE" b="1" dirty="0"/>
              <a:t>verbessern die Vereinbarkeit von Familie und Beruf</a:t>
            </a:r>
            <a:r>
              <a:rPr lang="de-DE" dirty="0"/>
              <a:t>.</a:t>
            </a:r>
            <a:endParaRPr lang="de-DE" i="0" u="none" baseline="0" dirty="0" smtClean="0"/>
          </a:p>
          <a:p>
            <a:pPr marL="171346" indent="-171346" algn="r">
              <a:buFont typeface="Arial" panose="020B0604020202020204" pitchFamily="34" charset="0"/>
              <a:buChar char="•"/>
            </a:pPr>
            <a:endParaRPr lang="de-DE" baseline="0" dirty="0" smtClean="0"/>
          </a:p>
          <a:p>
            <a:r>
              <a:rPr lang="de-DE" i="1" baseline="0" dirty="0" smtClean="0"/>
              <a:t>    </a:t>
            </a:r>
            <a:endParaRPr lang="de-DE" i="1" dirty="0"/>
          </a:p>
        </p:txBody>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773" y="4506633"/>
            <a:ext cx="6075545"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
        <p:nvSpPr>
          <p:cNvPr id="5" name="Notizenplatzhalter 2"/>
          <p:cNvSpPr txBox="1">
            <a:spLocks/>
          </p:cNvSpPr>
          <p:nvPr/>
        </p:nvSpPr>
        <p:spPr>
          <a:xfrm>
            <a:off x="6714691" y="4721482"/>
            <a:ext cx="6004899"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2780239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a:p>
        </p:txBody>
      </p:sp>
      <p:sp>
        <p:nvSpPr>
          <p:cNvPr id="5" name="Notizenplatzhalter 2"/>
          <p:cNvSpPr>
            <a:spLocks noGrp="1"/>
          </p:cNvSpPr>
          <p:nvPr>
            <p:ph type="body" idx="1"/>
          </p:nvPr>
        </p:nvSpPr>
        <p:spPr>
          <a:xfrm>
            <a:off x="296776" y="4936332"/>
            <a:ext cx="6075545" cy="4248471"/>
          </a:xfrm>
        </p:spPr>
        <p:txBody>
          <a:bodyPr/>
          <a:lstStyle/>
          <a:p>
            <a:pPr marL="166831" indent="-166831">
              <a:buFont typeface="Arial" panose="020B0604020202020204" pitchFamily="34" charset="0"/>
              <a:buChar char="•"/>
            </a:pPr>
            <a:r>
              <a:rPr lang="de-DE" dirty="0" smtClean="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smtClean="0"/>
          </a:p>
          <a:p>
            <a:pPr marL="166831" indent="-166831">
              <a:buFont typeface="Arial" panose="020B0604020202020204" pitchFamily="34" charset="0"/>
              <a:buChar char="•"/>
            </a:pPr>
            <a:r>
              <a:rPr lang="de-DE" dirty="0" smtClean="0"/>
              <a:t>So besteht an den </a:t>
            </a:r>
            <a:r>
              <a:rPr lang="de-DE" b="1" dirty="0" smtClean="0"/>
              <a:t>allgemein bildenden und beruflichen Gymnasien wie auch an einer Gemeinschaftsschule mit Oberstufe </a:t>
            </a:r>
            <a:r>
              <a:rPr lang="de-DE" dirty="0" smtClean="0"/>
              <a:t>die Möglichkeit, die </a:t>
            </a:r>
            <a:r>
              <a:rPr lang="de-DE" b="1" dirty="0" smtClean="0"/>
              <a:t>allgemeine Hochschulreife </a:t>
            </a:r>
            <a:r>
              <a:rPr lang="de-DE" dirty="0" smtClean="0"/>
              <a:t>zu erwerben.</a:t>
            </a:r>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r>
              <a:rPr lang="de-DE" dirty="0" smtClean="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smtClean="0"/>
              <a:t>Fachschulreife</a:t>
            </a:r>
            <a:r>
              <a:rPr lang="de-DE" dirty="0" smtClean="0"/>
              <a:t>, verbunden </a:t>
            </a:r>
            <a:r>
              <a:rPr lang="de-DE" dirty="0"/>
              <a:t>mit der </a:t>
            </a:r>
            <a:r>
              <a:rPr lang="de-DE" dirty="0" smtClean="0"/>
              <a:t>Möglichkeit </a:t>
            </a:r>
            <a:r>
              <a:rPr lang="de-DE" dirty="0"/>
              <a:t>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a:t>
            </a:r>
            <a:r>
              <a:rPr lang="de-DE" dirty="0" smtClean="0"/>
              <a:t>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20" y="4936336"/>
            <a:ext cx="6004898"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a:t>
            </a:r>
            <a:r>
              <a:rPr lang="de-DE" dirty="0" smtClean="0">
                <a:cs typeface="Arial" panose="020B0604020202020204" pitchFamily="34" charset="0"/>
              </a:rPr>
              <a:t>kaufmännischen </a:t>
            </a:r>
            <a:r>
              <a:rPr lang="de-DE" dirty="0">
                <a:cs typeface="Arial" panose="020B0604020202020204" pitchFamily="34" charset="0"/>
              </a:rPr>
              <a:t>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20" y="4936336"/>
            <a:ext cx="6004898"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20" y="4936336"/>
            <a:ext cx="6004898" cy="4798303"/>
          </a:xfrm>
        </p:spPr>
        <p:txBody>
          <a:bodyPr>
            <a:noAutofit/>
          </a:bodyPr>
          <a:lstStyle/>
          <a:p>
            <a:pPr marL="169543" indent="-169543">
              <a:buFont typeface="Arial" panose="020B0604020202020204" pitchFamily="34" charset="0"/>
              <a:buChar char="•"/>
            </a:pPr>
            <a:r>
              <a:rPr lang="de-DE" b="0" dirty="0" smtClean="0"/>
              <a:t>Durch ihren </a:t>
            </a:r>
            <a:r>
              <a:rPr lang="de-DE" b="1" dirty="0" smtClean="0"/>
              <a:t>engen Theorie-Praxis-Bezug </a:t>
            </a:r>
            <a:r>
              <a:rPr lang="de-DE" b="0" dirty="0" smtClean="0"/>
              <a:t>vermitteln die Berufskollegs eine entsprechende berufliche Qualifikation und gleichzeitig eine erweiterte allgemeine Bildung.</a:t>
            </a:r>
          </a:p>
          <a:p>
            <a:endParaRPr lang="de-DE" b="0" dirty="0" smtClean="0"/>
          </a:p>
          <a:p>
            <a:pPr marL="169543" indent="-169543">
              <a:buFont typeface="Arial" panose="020B0604020202020204" pitchFamily="34" charset="0"/>
              <a:buChar char="•"/>
            </a:pPr>
            <a:r>
              <a:rPr lang="de-DE" b="0" dirty="0" smtClean="0"/>
              <a:t>Es werden </a:t>
            </a:r>
            <a:r>
              <a:rPr lang="de-DE" b="0" baseline="0" dirty="0" smtClean="0"/>
              <a:t>Berufskollegs in </a:t>
            </a:r>
            <a:r>
              <a:rPr lang="de-DE" b="1" baseline="0" dirty="0" smtClean="0"/>
              <a:t>technischen, kaufmännischen, hauswirtschaftlichen, pflegerischen und sozialpädagogischen Richtungen </a:t>
            </a:r>
            <a:r>
              <a:rPr lang="de-DE" b="0" baseline="0" dirty="0" smtClean="0"/>
              <a:t>in einjährigen, zweijährigen und dreijährigen Ausbildungsmodellen angeboten. </a:t>
            </a:r>
          </a:p>
          <a:p>
            <a:endParaRPr lang="de-DE" b="0" dirty="0" smtClean="0"/>
          </a:p>
          <a:p>
            <a:pPr marL="169543" indent="-169543">
              <a:buFont typeface="Arial" panose="020B0604020202020204" pitchFamily="34" charset="0"/>
              <a:buChar char="•"/>
            </a:pPr>
            <a:r>
              <a:rPr lang="de-DE" b="0" dirty="0" smtClean="0"/>
              <a:t>Für die </a:t>
            </a:r>
            <a:r>
              <a:rPr lang="de-DE" b="1" dirty="0" smtClean="0"/>
              <a:t>Aufnahme</a:t>
            </a:r>
            <a:r>
              <a:rPr lang="de-DE" b="0" dirty="0" smtClean="0"/>
              <a:t> in das Berufskolleg sind neben dem </a:t>
            </a:r>
            <a:r>
              <a:rPr lang="de-DE" b="1" dirty="0" smtClean="0"/>
              <a:t>Mittleren Bildungsabschluss </a:t>
            </a:r>
            <a:r>
              <a:rPr lang="de-DE" b="0" dirty="0" smtClean="0"/>
              <a:t>teilweise </a:t>
            </a:r>
            <a:r>
              <a:rPr lang="de-DE" b="1" dirty="0" smtClean="0"/>
              <a:t>weitere Voraussetzungen </a:t>
            </a:r>
            <a:r>
              <a:rPr lang="de-DE" b="0" dirty="0" smtClean="0"/>
              <a:t>(zum Beispiel ein Praktikumsplatz) zu erfüllen. </a:t>
            </a:r>
          </a:p>
          <a:p>
            <a:pPr marL="169543" indent="-169543">
              <a:buFont typeface="Arial" panose="020B0604020202020204" pitchFamily="34" charset="0"/>
              <a:buChar char="•"/>
            </a:pPr>
            <a:endParaRPr lang="de-DE" b="0" dirty="0" smtClean="0"/>
          </a:p>
          <a:p>
            <a:pPr marL="169543" indent="-169543">
              <a:buFont typeface="Arial" panose="020B0604020202020204" pitchFamily="34" charset="0"/>
              <a:buChar char="•"/>
            </a:pPr>
            <a:r>
              <a:rPr lang="de-DE" b="0" dirty="0" smtClean="0"/>
              <a:t>Das Berufskolleg endet in der Regel mit einer </a:t>
            </a:r>
            <a:r>
              <a:rPr lang="de-DE" b="1" dirty="0" smtClean="0"/>
              <a:t>Abschlussprüfung</a:t>
            </a:r>
            <a:r>
              <a:rPr lang="de-DE" b="0" dirty="0" smtClean="0"/>
              <a:t>. Dabei kann man bei mindestens zweijährigen (auch gestuften) Bildungsgängen sowohl die </a:t>
            </a:r>
            <a:r>
              <a:rPr lang="de-DE" b="1" dirty="0" smtClean="0"/>
              <a:t>Fachhochschulreife</a:t>
            </a:r>
            <a:r>
              <a:rPr lang="de-DE" b="0" dirty="0" smtClean="0"/>
              <a:t> als auch einen </a:t>
            </a:r>
            <a:r>
              <a:rPr lang="de-DE" b="1" dirty="0" smtClean="0"/>
              <a:t>Berufsabschluss</a:t>
            </a:r>
            <a:r>
              <a:rPr lang="de-DE" b="0" dirty="0" smtClean="0"/>
              <a:t> (beispielsweise "Staatlich geprüfter Assistent" bzw. "Staatlich geprüfte </a:t>
            </a:r>
            <a:r>
              <a:rPr lang="de-DE" dirty="0"/>
              <a:t>Assistentin " </a:t>
            </a:r>
            <a:r>
              <a:rPr lang="de-DE" b="0" dirty="0" smtClean="0"/>
              <a:t>oder </a:t>
            </a:r>
            <a:r>
              <a:rPr lang="de-DE" dirty="0"/>
              <a:t>" Staatlich </a:t>
            </a:r>
            <a:r>
              <a:rPr lang="de-DE" b="0" dirty="0" smtClean="0"/>
              <a:t>anerkannte </a:t>
            </a:r>
            <a:r>
              <a:rPr lang="de-DE" dirty="0" smtClean="0"/>
              <a:t>Erzieherin" </a:t>
            </a:r>
            <a:r>
              <a:rPr lang="de-DE" dirty="0"/>
              <a:t>bzw</a:t>
            </a:r>
            <a:r>
              <a:rPr lang="de-DE" b="0" dirty="0" smtClean="0"/>
              <a:t>. </a:t>
            </a:r>
            <a:r>
              <a:rPr lang="de-DE" dirty="0"/>
              <a:t>" Staatlich </a:t>
            </a:r>
            <a:r>
              <a:rPr lang="de-DE" b="0" dirty="0" smtClean="0"/>
              <a:t>anerkannter </a:t>
            </a:r>
            <a:r>
              <a:rPr lang="de-DE" dirty="0"/>
              <a:t>Erzieher ") </a:t>
            </a:r>
            <a:r>
              <a:rPr lang="de-DE" b="0" dirty="0" smtClean="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20" y="4721481"/>
            <a:ext cx="6004899"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r>
              <a:rPr lang="de-DE" sz="1000" b="1" dirty="0" smtClean="0"/>
              <a:t>"</a:t>
            </a:r>
            <a:endParaRPr lang="de-DE" sz="1000" b="1" dirty="0"/>
          </a:p>
          <a:p>
            <a:pPr marL="621504" lvl="1" indent="-169564">
              <a:buFont typeface="Wingdings" panose="05000000000000000000" pitchFamily="2" charset="2"/>
              <a:buChar char="§"/>
            </a:pPr>
            <a:r>
              <a:rPr lang="de-DE" sz="1000" b="1" dirty="0"/>
              <a:t>Versetzungszeugnis in die Klasse 10 oder in die Jahrgangsstufe 1 eines Gymnasiums des achtjährigen </a:t>
            </a:r>
            <a:r>
              <a:rPr lang="de-DE" sz="1000" b="1" dirty="0" smtClean="0"/>
              <a:t>Bildungsgangs</a:t>
            </a:r>
            <a:endParaRPr lang="de-DE" sz="1000" dirty="0"/>
          </a:p>
          <a:p>
            <a:pPr marL="621504" lvl="1" indent="-169564">
              <a:buFont typeface="Wingdings" panose="05000000000000000000" pitchFamily="2" charset="2"/>
              <a:buChar char="§"/>
            </a:pPr>
            <a:r>
              <a:rPr lang="de-DE" sz="1000" b="1" dirty="0"/>
              <a:t>Versetzungszeugnis in Klasse 11 (E-Niveau) einer </a:t>
            </a:r>
            <a:r>
              <a:rPr lang="de-DE" sz="1000" b="1" dirty="0" smtClean="0"/>
              <a:t>Gemeinschaftsschule</a:t>
            </a:r>
            <a:endParaRPr lang="de-DE" sz="1000" b="1" dirty="0"/>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20" y="4936336"/>
            <a:ext cx="6004899" cy="4798303"/>
          </a:xfrm>
        </p:spPr>
        <p:txBody>
          <a:bodyPr>
            <a:noAutofit/>
          </a:bodyPr>
          <a:lstStyle/>
          <a:p>
            <a:pPr marL="169564" indent="-169564">
              <a:buFont typeface="Arial" panose="020B0604020202020204" pitchFamily="34" charset="0"/>
              <a:buChar char="•"/>
            </a:pPr>
            <a:r>
              <a:rPr lang="de-DE" dirty="0" smtClean="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smtClean="0"/>
          </a:p>
          <a:p>
            <a:pPr marL="169564" indent="-169564">
              <a:buFont typeface="Arial" panose="020B0604020202020204" pitchFamily="34" charset="0"/>
              <a:buChar char="•"/>
            </a:pPr>
            <a:r>
              <a:rPr lang="de-DE" dirty="0" smtClean="0"/>
              <a:t>Aus diesem Grund ist es wichtig, für diese Schülerinnen und Schüler frühzeitig  und aktiv die entsprechenden Beratungs- und Unterstützungsdienste einzubeziehen: den </a:t>
            </a:r>
            <a:r>
              <a:rPr lang="de-DE" b="1" dirty="0" smtClean="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smtClean="0"/>
              <a:t>Für diejenigen jungen Menschen, </a:t>
            </a:r>
          </a:p>
          <a:p>
            <a:pPr marL="734778" lvl="1" indent="-282607">
              <a:buFont typeface="Wingdings" panose="05000000000000000000" pitchFamily="2" charset="2"/>
              <a:buChar char="§"/>
            </a:pPr>
            <a:r>
              <a:rPr lang="de-DE" dirty="0" smtClean="0"/>
              <a:t>bei denen der Anspruch auf </a:t>
            </a:r>
            <a:r>
              <a:rPr lang="de-DE" dirty="0"/>
              <a:t>ein sonderpädagogisches Bildungsangebot </a:t>
            </a:r>
            <a:r>
              <a:rPr lang="de-DE" dirty="0" smtClean="0"/>
              <a:t>(SBA) im Anschluss </a:t>
            </a:r>
            <a:r>
              <a:rPr lang="de-DE" dirty="0"/>
              <a:t>an die </a:t>
            </a:r>
            <a:r>
              <a:rPr lang="de-DE" dirty="0" smtClean="0"/>
              <a:t>Sekundarstufe  </a:t>
            </a:r>
            <a:r>
              <a:rPr lang="de-DE" dirty="0"/>
              <a:t>I </a:t>
            </a:r>
            <a:r>
              <a:rPr lang="de-DE" dirty="0" smtClean="0"/>
              <a:t>fortbesteht oder</a:t>
            </a:r>
            <a:endParaRPr lang="de-DE" dirty="0"/>
          </a:p>
          <a:p>
            <a:pPr marL="734778" lvl="1" indent="-282607">
              <a:buFont typeface="Wingdings" panose="05000000000000000000" pitchFamily="2" charset="2"/>
              <a:buChar char="§"/>
            </a:pPr>
            <a:r>
              <a:rPr lang="de-DE" dirty="0" smtClean="0"/>
              <a:t>die </a:t>
            </a:r>
            <a:r>
              <a:rPr lang="de-DE" dirty="0"/>
              <a:t>nach dem Übergang im Hinblick auf eine Behinderung besondere </a:t>
            </a:r>
            <a:r>
              <a:rPr lang="de-DE" dirty="0" smtClean="0"/>
              <a:t>Vorkehrungen benötigen </a:t>
            </a:r>
          </a:p>
          <a:p>
            <a:r>
              <a:rPr lang="de-DE" dirty="0" smtClean="0"/>
              <a:t>     finden vor </a:t>
            </a:r>
            <a:r>
              <a:rPr lang="de-DE" dirty="0"/>
              <a:t>dem Übergang auf eine berufliche Schule, in eine Berufsausbildung oder eine </a:t>
            </a:r>
            <a:endParaRPr lang="de-DE" dirty="0" smtClean="0"/>
          </a:p>
          <a:p>
            <a:r>
              <a:rPr lang="de-DE" dirty="0"/>
              <a:t> </a:t>
            </a:r>
            <a:r>
              <a:rPr lang="de-DE" dirty="0" smtClean="0"/>
              <a:t>    Berufsvorbereitung individuelle </a:t>
            </a:r>
            <a:r>
              <a:rPr lang="de-DE" b="1" dirty="0" smtClean="0"/>
              <a:t>Berufswegekonferenzen</a:t>
            </a:r>
            <a:r>
              <a:rPr lang="de-DE" dirty="0" smtClean="0"/>
              <a:t> statt. </a:t>
            </a:r>
          </a:p>
          <a:p>
            <a:pPr marL="169564" indent="-169564">
              <a:buFont typeface="Arial" panose="020B0604020202020204" pitchFamily="34" charset="0"/>
              <a:buChar char="•"/>
            </a:pPr>
            <a:r>
              <a:rPr lang="de-DE" dirty="0" smtClean="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smtClean="0"/>
          </a:p>
          <a:p>
            <a:pPr marL="169564" indent="-169564">
              <a:buFont typeface="Arial" panose="020B0604020202020204" pitchFamily="34" charset="0"/>
              <a:buChar char="•"/>
            </a:pPr>
            <a:r>
              <a:rPr lang="de-DE" b="1" dirty="0" smtClean="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3857"/>
            <a:ext cx="6004899" cy="4442698"/>
          </a:xfrm>
        </p:spPr>
        <p:txBody>
          <a:bodyPr/>
          <a:lstStyle/>
          <a:p>
            <a:r>
              <a:rPr lang="de-DE" u="sng" dirty="0" smtClean="0"/>
              <a:t>Zur Gliederung des dritten Teils</a:t>
            </a:r>
            <a:r>
              <a:rPr lang="de-DE" dirty="0" smtClean="0"/>
              <a:t>: </a:t>
            </a:r>
          </a:p>
          <a:p>
            <a:endParaRPr lang="de-DE" dirty="0" smtClean="0"/>
          </a:p>
          <a:p>
            <a:r>
              <a:rPr lang="de-DE" u="sng" dirty="0" smtClean="0"/>
              <a:t>Zeitlicher Ablauf des Übergangsverfahrens</a:t>
            </a:r>
          </a:p>
          <a:p>
            <a:r>
              <a:rPr lang="de-DE" dirty="0" smtClean="0"/>
              <a:t>Im letzten Teil der Präsentation stellen wir Ihnen nun den </a:t>
            </a:r>
            <a:r>
              <a:rPr lang="de-DE" b="1" dirty="0" smtClean="0"/>
              <a:t>Ablauf des Übergangsverfahrens </a:t>
            </a:r>
            <a:r>
              <a:rPr lang="de-DE" dirty="0" smtClean="0"/>
              <a:t>vor. </a:t>
            </a:r>
          </a:p>
          <a:p>
            <a:endParaRPr lang="de-DE" dirty="0"/>
          </a:p>
          <a:p>
            <a:r>
              <a:rPr lang="de-DE" u="sng" dirty="0" smtClean="0"/>
              <a:t>Anmeldung an der weiterführenden Schule</a:t>
            </a:r>
          </a:p>
          <a:p>
            <a:r>
              <a:rPr lang="de-DE" dirty="0" smtClean="0"/>
              <a:t>Zudem erhalten Sie einige Informationen zur </a:t>
            </a:r>
            <a:r>
              <a:rPr lang="de-DE" b="1" dirty="0" smtClean="0"/>
              <a:t>Anmeldung an der weiterführenden Schule</a:t>
            </a:r>
            <a:r>
              <a:rPr lang="de-DE" dirty="0" smtClean="0"/>
              <a:t>. </a:t>
            </a:r>
          </a:p>
          <a:p>
            <a:endParaRPr lang="de-DE" dirty="0"/>
          </a:p>
          <a:p>
            <a:r>
              <a:rPr lang="de-DE" u="sng" dirty="0" smtClean="0"/>
              <a:t>Weitere Informationen</a:t>
            </a:r>
          </a:p>
          <a:p>
            <a:r>
              <a:rPr lang="de-DE" dirty="0" smtClean="0"/>
              <a:t>Abschließend möchten wir Sie auf einige </a:t>
            </a:r>
            <a:r>
              <a:rPr lang="de-DE" b="1" dirty="0" smtClean="0"/>
              <a:t>weitere Informationsquellen </a:t>
            </a:r>
            <a:r>
              <a:rPr lang="de-DE" dirty="0" smtClean="0"/>
              <a:t>hinweisen, die Sie im Rahmen Ihres Entscheidungsprozesses zu Rate ziehen können.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3857"/>
            <a:ext cx="6004899" cy="4442698"/>
          </a:xfrm>
        </p:spPr>
        <p:txBody>
          <a:bodyPr/>
          <a:lstStyle/>
          <a:p>
            <a:r>
              <a:rPr lang="de-DE" dirty="0" smtClean="0"/>
              <a:t>Hier finden Sie den </a:t>
            </a:r>
            <a:r>
              <a:rPr lang="de-DE" b="1" dirty="0" smtClean="0"/>
              <a:t>zeitlichen Ablauf des Übergangsverfahrens</a:t>
            </a:r>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6334"/>
            <a:ext cx="6004899" cy="3397941"/>
          </a:xfrm>
        </p:spPr>
        <p:txBody>
          <a:bodyPr/>
          <a:lstStyle/>
          <a:p>
            <a:r>
              <a:rPr lang="de-DE" u="sng" dirty="0" smtClean="0"/>
              <a:t>Zur Gliederung des ersten Teils der Präsentation („Von der Primar- in</a:t>
            </a:r>
            <a:r>
              <a:rPr lang="de-DE" u="sng" baseline="0" dirty="0" smtClean="0"/>
              <a:t> die Sekundarstufe“)</a:t>
            </a:r>
            <a:r>
              <a:rPr lang="de-DE" dirty="0" smtClean="0"/>
              <a:t>: </a:t>
            </a:r>
          </a:p>
          <a:p>
            <a:endParaRPr lang="de-DE" dirty="0" smtClean="0"/>
          </a:p>
          <a:p>
            <a:r>
              <a:rPr lang="de-DE" u="sng" dirty="0" smtClean="0"/>
              <a:t>Bausteine des Übergangsverfahrens</a:t>
            </a:r>
          </a:p>
          <a:p>
            <a:pPr marL="171346" indent="-171346">
              <a:buFont typeface="Arial" panose="020B0604020202020204" pitchFamily="34" charset="0"/>
              <a:buChar char="•"/>
            </a:pPr>
            <a:r>
              <a:rPr lang="de-DE" dirty="0" smtClean="0"/>
              <a:t>Im ersten Teil dieser Präsentation möchten wir Ihnen die wichtigsten </a:t>
            </a:r>
            <a:r>
              <a:rPr lang="de-DE" b="1" dirty="0" smtClean="0"/>
              <a:t>Bausteine des Übergangsverfahrens </a:t>
            </a:r>
            <a:r>
              <a:rPr lang="de-DE" dirty="0" smtClean="0"/>
              <a:t>vorstellen. </a:t>
            </a:r>
          </a:p>
          <a:p>
            <a:endParaRPr lang="de-DE" dirty="0"/>
          </a:p>
          <a:p>
            <a:r>
              <a:rPr lang="de-DE" u="sng" dirty="0" smtClean="0"/>
              <a:t>Überlegungen zur Schulwahl </a:t>
            </a:r>
          </a:p>
          <a:p>
            <a:pPr marL="171346" indent="-171346">
              <a:buFont typeface="Arial" panose="020B0604020202020204" pitchFamily="34" charset="0"/>
              <a:buChar char="•"/>
            </a:pPr>
            <a:r>
              <a:rPr lang="de-DE" dirty="0" smtClean="0"/>
              <a:t>Es </a:t>
            </a:r>
            <a:r>
              <a:rPr lang="de-DE" dirty="0"/>
              <a:t>ist </a:t>
            </a:r>
            <a:r>
              <a:rPr lang="de-DE" dirty="0" smtClean="0"/>
              <a:t>unser </a:t>
            </a:r>
            <a:r>
              <a:rPr lang="de-DE" dirty="0"/>
              <a:t>zentrales Ziel, jedem </a:t>
            </a:r>
            <a:r>
              <a:rPr lang="de-DE" dirty="0" smtClean="0"/>
              <a:t>einzelnen </a:t>
            </a:r>
            <a:r>
              <a:rPr lang="de-DE" dirty="0"/>
              <a:t>Kind in der </a:t>
            </a:r>
            <a:r>
              <a:rPr lang="de-DE" dirty="0" smtClean="0"/>
              <a:t>Schule </a:t>
            </a:r>
            <a:r>
              <a:rPr lang="de-DE" dirty="0"/>
              <a:t>gerecht zu werden </a:t>
            </a:r>
            <a:r>
              <a:rPr lang="de-DE" dirty="0" smtClean="0"/>
              <a:t>und </a:t>
            </a:r>
            <a:r>
              <a:rPr lang="de-DE" dirty="0"/>
              <a:t>auf seine </a:t>
            </a:r>
            <a:r>
              <a:rPr lang="de-DE" dirty="0" smtClean="0"/>
              <a:t>persönlichen </a:t>
            </a:r>
            <a:r>
              <a:rPr lang="de-DE" dirty="0"/>
              <a:t>Bedürfnisse </a:t>
            </a:r>
            <a:r>
              <a:rPr lang="de-DE" dirty="0" smtClean="0"/>
              <a:t>einzugehen. Welche </a:t>
            </a:r>
            <a:r>
              <a:rPr lang="de-DE" b="1" dirty="0" smtClean="0"/>
              <a:t>Überlegungen </a:t>
            </a:r>
            <a:r>
              <a:rPr lang="de-DE" dirty="0" smtClean="0"/>
              <a:t>Sie </a:t>
            </a:r>
            <a:r>
              <a:rPr lang="de-DE" b="1" dirty="0" smtClean="0"/>
              <a:t>bei der Schulwahl </a:t>
            </a:r>
            <a:r>
              <a:rPr lang="de-DE" dirty="0" smtClean="0"/>
              <a:t>unterstützen können, finden Sie im nächsten Schritt dargestellt. </a:t>
            </a:r>
          </a:p>
          <a:p>
            <a:endParaRPr lang="de-DE" dirty="0" smtClean="0"/>
          </a:p>
          <a:p>
            <a:endParaRPr lang="de-DE" dirty="0" smtClean="0"/>
          </a:p>
          <a:p>
            <a:r>
              <a:rPr lang="de-DE" u="sng" dirty="0" smtClean="0"/>
              <a:t>Es ist wichtig, bereits vorab zu sagen</a:t>
            </a:r>
            <a:r>
              <a:rPr lang="de-DE" dirty="0" smtClean="0"/>
              <a:t>: </a:t>
            </a:r>
          </a:p>
          <a:p>
            <a:r>
              <a:rPr lang="de-DE" dirty="0" smtClean="0"/>
              <a:t>Mit </a:t>
            </a:r>
            <a:r>
              <a:rPr lang="de-DE" dirty="0"/>
              <a:t>der auf der Basis der Grundschulempfehlung getroffenen Schulwahl ist </a:t>
            </a:r>
            <a:r>
              <a:rPr lang="de-DE" dirty="0" smtClean="0"/>
              <a:t>keinesfalls </a:t>
            </a:r>
            <a:r>
              <a:rPr lang="de-DE" dirty="0"/>
              <a:t>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773" y="4933857"/>
            <a:ext cx="6146191" cy="4442698"/>
          </a:xfrm>
        </p:spPr>
        <p:txBody>
          <a:bodyPr/>
          <a:lstStyle/>
          <a:p>
            <a:r>
              <a:rPr lang="de-DE" dirty="0" smtClean="0"/>
              <a:t>Nachdem Ihr Entscheidungsprozess abgeschlossen ist, steht die Anmeldung Ihres Kindes an der weiterführenden Schule an. </a:t>
            </a:r>
          </a:p>
          <a:p>
            <a:endParaRPr lang="de-DE" dirty="0"/>
          </a:p>
          <a:p>
            <a:r>
              <a:rPr lang="de-DE" dirty="0" smtClean="0"/>
              <a:t>Hierzu legen Sie folgende </a:t>
            </a:r>
            <a:r>
              <a:rPr lang="de-DE" b="1" dirty="0" smtClean="0"/>
              <a:t>Dokumente </a:t>
            </a:r>
            <a:r>
              <a:rPr lang="de-DE" dirty="0" smtClean="0"/>
              <a:t>vor:</a:t>
            </a:r>
          </a:p>
          <a:p>
            <a:pPr marL="169462" indent="-169462">
              <a:buFont typeface="Arial" panose="020B0604020202020204" pitchFamily="34" charset="0"/>
              <a:buChar char="•"/>
            </a:pPr>
            <a:r>
              <a:rPr lang="de-DE" dirty="0"/>
              <a:t>Pass oder einen anderen Identitätsnachweis des </a:t>
            </a:r>
            <a:r>
              <a:rPr lang="de-DE" dirty="0" smtClean="0"/>
              <a:t>Kindes</a:t>
            </a:r>
            <a:endParaRPr lang="de-DE" dirty="0"/>
          </a:p>
          <a:p>
            <a:pPr marL="169462" indent="-169462">
              <a:buFont typeface="Arial" panose="020B0604020202020204" pitchFamily="34" charset="0"/>
              <a:buChar char="•"/>
            </a:pPr>
            <a:r>
              <a:rPr lang="de-DE" dirty="0"/>
              <a:t>die Bestätigung der Grundschule über den </a:t>
            </a:r>
            <a:r>
              <a:rPr lang="de-DE" dirty="0" smtClean="0"/>
              <a:t>Schulbesuch</a:t>
            </a:r>
            <a:endParaRPr lang="de-DE" dirty="0"/>
          </a:p>
          <a:p>
            <a:pPr marL="169462" indent="-169462">
              <a:buFont typeface="Arial" panose="020B0604020202020204" pitchFamily="34" charset="0"/>
              <a:buChar char="•"/>
            </a:pPr>
            <a:r>
              <a:rPr lang="de-DE" dirty="0"/>
              <a:t>die </a:t>
            </a:r>
            <a:r>
              <a:rPr lang="de-DE" dirty="0" smtClean="0"/>
              <a:t>Grundschulempfehlung</a:t>
            </a:r>
            <a:endParaRPr lang="de-DE" dirty="0"/>
          </a:p>
          <a:p>
            <a:pPr marL="169462" indent="-169462">
              <a:buFont typeface="Arial" panose="020B0604020202020204" pitchFamily="34" charset="0"/>
              <a:buChar char="•"/>
            </a:pPr>
            <a:r>
              <a:rPr lang="de-DE" dirty="0"/>
              <a:t>die Bestätigung der Grundschule über ein Informations- und </a:t>
            </a:r>
            <a:r>
              <a:rPr lang="de-DE" dirty="0" smtClean="0"/>
              <a:t>Beratungsgespräch</a:t>
            </a:r>
            <a:endParaRPr lang="de-DE" dirty="0"/>
          </a:p>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20" y="4933858"/>
            <a:ext cx="6004898" cy="4442698"/>
          </a:xfrm>
        </p:spPr>
        <p:txBody>
          <a:bodyPr/>
          <a:lstStyle/>
          <a:p>
            <a:r>
              <a:rPr lang="de-DE" b="1" dirty="0" smtClean="0"/>
              <a:t>Weitere Informationen </a:t>
            </a:r>
            <a:r>
              <a:rPr lang="de-DE" dirty="0" smtClean="0"/>
              <a:t>zum</a:t>
            </a:r>
            <a:r>
              <a:rPr lang="de-DE" baseline="0" dirty="0" smtClean="0"/>
              <a:t> Schulübergang wie auch zu den einzelnen Schularten </a:t>
            </a:r>
            <a:r>
              <a:rPr lang="de-DE" dirty="0" smtClean="0"/>
              <a:t>erhalten Sie auf der</a:t>
            </a:r>
            <a:r>
              <a:rPr lang="de-DE" baseline="0" dirty="0" smtClean="0"/>
              <a:t> Homepage des Kultusministeriums unter </a:t>
            </a:r>
            <a:r>
              <a:rPr lang="de-DE" b="1" baseline="0" dirty="0" smtClean="0"/>
              <a:t>www.km-bw.de.</a:t>
            </a:r>
            <a:r>
              <a:rPr lang="de-DE" baseline="0" dirty="0" smtClean="0"/>
              <a:t> </a:t>
            </a:r>
          </a:p>
          <a:p>
            <a:endParaRPr lang="de-DE" baseline="0" dirty="0" smtClean="0"/>
          </a:p>
          <a:p>
            <a:r>
              <a:rPr lang="de-DE" dirty="0" smtClean="0"/>
              <a:t>Dort</a:t>
            </a:r>
            <a:r>
              <a:rPr lang="de-DE" baseline="0" dirty="0" smtClean="0"/>
              <a:t> finden Sie auch folgende für den Entscheidungsprozess</a:t>
            </a:r>
            <a:r>
              <a:rPr lang="de-DE" dirty="0" smtClean="0"/>
              <a:t> hilfreiche </a:t>
            </a:r>
            <a:r>
              <a:rPr lang="de-DE" b="1" baseline="0" dirty="0" smtClean="0"/>
              <a:t>Broschüren</a:t>
            </a:r>
            <a:r>
              <a:rPr lang="de-DE" baseline="0" dirty="0" smtClean="0"/>
              <a:t> eingestellt: </a:t>
            </a:r>
          </a:p>
          <a:p>
            <a:pPr marL="169564" indent="-169564">
              <a:buFont typeface="Arial" panose="020B0604020202020204" pitchFamily="34" charset="0"/>
              <a:buChar char="•"/>
            </a:pPr>
            <a:r>
              <a:rPr lang="de-DE" dirty="0" smtClean="0"/>
              <a:t>„Grundschule - Von der Grundschule </a:t>
            </a:r>
            <a:r>
              <a:rPr lang="de-DE" dirty="0"/>
              <a:t>in die weiterführende </a:t>
            </a:r>
            <a:r>
              <a:rPr lang="de-DE" dirty="0" smtClean="0"/>
              <a:t>Schule“ </a:t>
            </a:r>
          </a:p>
          <a:p>
            <a:pPr marL="169564" indent="-169564">
              <a:buFont typeface="Arial" panose="020B0604020202020204" pitchFamily="34" charset="0"/>
              <a:buChar char="•"/>
            </a:pPr>
            <a:r>
              <a:rPr lang="de-DE" dirty="0"/>
              <a:t>„Bildungswege in Baden-Württemberg</a:t>
            </a:r>
            <a:r>
              <a:rPr lang="de-DE" dirty="0" smtClean="0"/>
              <a:t>“</a:t>
            </a:r>
          </a:p>
          <a:p>
            <a:pPr marL="169564" indent="-169564">
              <a:buFont typeface="Arial" panose="020B0604020202020204" pitchFamily="34" charset="0"/>
              <a:buChar char="•"/>
            </a:pPr>
            <a:r>
              <a:rPr lang="de-DE" dirty="0" smtClean="0"/>
              <a:t>„Berufliche Bildung in Baden-Württemberg“</a:t>
            </a:r>
            <a:endParaRPr lang="de-DE" dirty="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31</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32</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936334"/>
            <a:ext cx="6004899" cy="4726686"/>
          </a:xfrm>
        </p:spPr>
        <p:txBody>
          <a:bodyPr/>
          <a:lstStyle/>
          <a:p>
            <a:r>
              <a:rPr lang="de-DE" sz="1100" u="sng" dirty="0"/>
              <a:t>Ergänzende Folie „Sonderpädagogisches Beratungs-, Unterstützungs- und Bildungsangebot</a:t>
            </a:r>
          </a:p>
          <a:p>
            <a:endParaRPr lang="de-DE" sz="1100" dirty="0"/>
          </a:p>
          <a:p>
            <a:pPr marL="169462" indent="-169462">
              <a:buFont typeface="Arial" panose="020B0604020202020204" pitchFamily="34" charset="0"/>
              <a:buChar char="•"/>
            </a:pPr>
            <a:r>
              <a:rPr lang="de-DE" sz="1100" dirty="0"/>
              <a:t>Die sonderpädagogischen Bildungs- und Beratungszentren (SBBZ) des Landes unterscheiden sich nach </a:t>
            </a:r>
            <a:r>
              <a:rPr lang="de-DE" sz="1100" b="1" dirty="0"/>
              <a:t>Förderschwerpunkten</a:t>
            </a:r>
            <a:r>
              <a:rPr lang="de-DE" sz="1100" dirty="0"/>
              <a:t>. In den Förderschwerpunkten </a:t>
            </a:r>
            <a:r>
              <a:rPr lang="de-DE" sz="1100" b="1" dirty="0"/>
              <a:t>Sehen, Hören, körperlich-motorische Entwicklung, Sprache </a:t>
            </a:r>
            <a:r>
              <a:rPr lang="de-DE" sz="1100" dirty="0"/>
              <a:t>und </a:t>
            </a:r>
            <a:r>
              <a:rPr lang="de-DE" sz="1100" b="1" dirty="0"/>
              <a:t>mit Einschränkungen auch emotionale und soziale Entwicklung </a:t>
            </a:r>
            <a:r>
              <a:rPr lang="de-DE" sz="1100" dirty="0"/>
              <a:t>stehen </a:t>
            </a:r>
            <a:r>
              <a:rPr lang="de-DE" sz="1100" b="1" dirty="0"/>
              <a:t>Bildungsgänge der allgemeinen Schulen </a:t>
            </a:r>
            <a:r>
              <a:rPr lang="de-DE" sz="1100" dirty="0"/>
              <a:t>zur Verfügung. Somit werden auch alle dort möglichen Bildungsabschlüsse angeboten. </a:t>
            </a:r>
            <a:endParaRPr lang="de-DE" sz="1100" b="1" dirty="0">
              <a:solidFill>
                <a:srgbClr val="FF0000"/>
              </a:solidFill>
            </a:endParaRPr>
          </a:p>
          <a:p>
            <a:r>
              <a:rPr lang="de-DE" sz="1100" dirty="0"/>
              <a:t>     Bei einigen Förderschwerpunkten ist dies allerdings mit dem Besuch eines Internats verbunden. </a:t>
            </a:r>
            <a:endParaRPr lang="de-DE" sz="1100" dirty="0" smtClean="0"/>
          </a:p>
          <a:p>
            <a:endParaRPr lang="de-DE" sz="1100" dirty="0"/>
          </a:p>
          <a:p>
            <a:pPr marL="169462" indent="-169462">
              <a:buFont typeface="Arial" panose="020B0604020202020204" pitchFamily="34" charset="0"/>
              <a:buChar char="•"/>
            </a:pPr>
            <a:r>
              <a:rPr lang="de-DE" sz="1100" dirty="0"/>
              <a:t>Zusätzlich gibt es </a:t>
            </a:r>
            <a:r>
              <a:rPr lang="de-DE" sz="1100" b="1" dirty="0"/>
              <a:t>eigene Bildungsabschlüsse </a:t>
            </a:r>
            <a:r>
              <a:rPr lang="de-DE" sz="1100" dirty="0"/>
              <a:t>in den </a:t>
            </a:r>
            <a:r>
              <a:rPr lang="de-DE" sz="1100" b="1" dirty="0"/>
              <a:t>Förderschwerpunkten Lernen und geistige Entwicklung</a:t>
            </a:r>
            <a:r>
              <a:rPr lang="de-DE" sz="1100" dirty="0"/>
              <a:t>.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Zentral ist das </a:t>
            </a:r>
            <a:r>
              <a:rPr lang="de-DE" sz="1100" b="1" dirty="0"/>
              <a:t>Elternwahlrecht</a:t>
            </a:r>
            <a:r>
              <a:rPr lang="de-DE" sz="1100" dirty="0"/>
              <a:t>. Eltern entscheiden, ob ihr Kind ein </a:t>
            </a:r>
            <a:r>
              <a:rPr lang="de-DE" sz="1100" b="1" dirty="0"/>
              <a:t>SBBZ oder </a:t>
            </a:r>
            <a:r>
              <a:rPr lang="de-DE" sz="1100" dirty="0"/>
              <a:t>eine </a:t>
            </a:r>
            <a:r>
              <a:rPr lang="de-DE" sz="1100" b="1" dirty="0"/>
              <a:t>allgemeine Schule</a:t>
            </a:r>
            <a:r>
              <a:rPr lang="de-DE" sz="1100" dirty="0"/>
              <a:t> besuchen soll. Hierfür ist eine eingehende Beratung erforderlich, damit Eltern auch wissen wofür – und wogegen sie sich entscheiden:</a:t>
            </a:r>
          </a:p>
          <a:p>
            <a:pPr marL="621359" lvl="1" indent="-169462">
              <a:buFont typeface="Arial" panose="020B0604020202020204" pitchFamily="34" charset="0"/>
              <a:buChar char="•"/>
            </a:pPr>
            <a:r>
              <a:rPr lang="de-DE" sz="1100" dirty="0"/>
              <a:t>Wollen sie die </a:t>
            </a:r>
            <a:r>
              <a:rPr lang="de-DE" sz="1100" b="1" dirty="0"/>
              <a:t>fachlich hochdifferenzierte Infrastruktur eines SBBZ</a:t>
            </a:r>
            <a:r>
              <a:rPr lang="de-DE" sz="1100" dirty="0"/>
              <a:t>, den umfassend auf die individuellen Bedürfnisse der Schülerinnen und Schüler ausgerichteten Unterricht und die spezifische, barrierefreie und optimal angepasste Lernumgebung?</a:t>
            </a:r>
          </a:p>
          <a:p>
            <a:pPr marL="621359" lvl="1" indent="-169462">
              <a:buFont typeface="Arial" panose="020B0604020202020204" pitchFamily="34" charset="0"/>
              <a:buChar char="•"/>
            </a:pPr>
            <a:r>
              <a:rPr lang="de-DE" sz="1100" dirty="0"/>
              <a:t>Oder das </a:t>
            </a:r>
            <a:r>
              <a:rPr lang="de-DE" sz="1100" b="1" dirty="0"/>
              <a:t>gemeinsame, möglichst wohnortnahe Lernen in einer heterogenen Klasse</a:t>
            </a:r>
            <a:r>
              <a:rPr lang="de-DE" sz="1100" dirty="0"/>
              <a:t>, in einer allgemeinen schulischen Umgebung mit den unterrichtlichen Methoden, Inhalten und Organisationsformen der allgemeinen Schule, ergänzt durch sonderpädagogische Bildungsangebote?</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Wenn keine sächlichen oder personellen Gründe dagegen sprechen, ist an den SBBZ </a:t>
            </a:r>
            <a:r>
              <a:rPr lang="de-DE" sz="1100" b="1" dirty="0"/>
              <a:t>auch eine Aufnahme von Schülerinnen und Schülern ohne Anspruch auf ein sonderpädagogisches Bildungsangebot </a:t>
            </a:r>
            <a:r>
              <a:rPr lang="de-DE" sz="1100" dirty="0"/>
              <a:t>möglich. Hierzu gibt es mittlerweile erste Erfahrungen, die in der nächsten Zeit ausgewertet werden sollen, um dann in ggf. benötigte Regelungen einzufließen.</a:t>
            </a:r>
          </a:p>
        </p:txBody>
      </p:sp>
      <p:sp>
        <p:nvSpPr>
          <p:cNvPr id="4" name="Foliennummernplatzhalter 3"/>
          <p:cNvSpPr>
            <a:spLocks noGrp="1"/>
          </p:cNvSpPr>
          <p:nvPr>
            <p:ph type="sldNum" sz="quarter" idx="10"/>
          </p:nvPr>
        </p:nvSpPr>
        <p:spPr/>
        <p:txBody>
          <a:bodyPr/>
          <a:lstStyle/>
          <a:p>
            <a:fld id="{9411CA67-D061-429F-B186-15D98BBFE45D}" type="slidenum">
              <a:rPr lang="de-DE" smtClean="0"/>
              <a:t>33</a:t>
            </a:fld>
            <a:endParaRPr lang="de-DE"/>
          </a:p>
        </p:txBody>
      </p:sp>
    </p:spTree>
    <p:extLst>
      <p:ext uri="{BB962C8B-B14F-4D97-AF65-F5344CB8AC3E}">
        <p14:creationId xmlns:p14="http://schemas.microsoft.com/office/powerpoint/2010/main" val="2780239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6775" y="711200"/>
            <a:ext cx="4935538"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296774" y="4625675"/>
            <a:ext cx="6075545"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t>
            </a:r>
            <a:r>
              <a:rPr lang="de-DE" sz="1100" dirty="0" smtClean="0">
                <a:latin typeface="+mn-lt"/>
              </a:rPr>
              <a:t>aber </a:t>
            </a:r>
            <a:r>
              <a:rPr lang="de-DE" sz="1100" dirty="0">
                <a:latin typeface="+mn-lt"/>
              </a:rPr>
              <a:t>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8" y="4936331"/>
            <a:ext cx="6004900"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9" y="4817765"/>
            <a:ext cx="6004899" cy="4727078"/>
          </a:xfrm>
        </p:spPr>
        <p:txBody>
          <a:bodyPr>
            <a:noAutofit/>
          </a:bodyPr>
          <a:lstStyle/>
          <a:p>
            <a:r>
              <a:rPr lang="de-DE" sz="1050" u="sng" dirty="0"/>
              <a:t>Zur </a:t>
            </a:r>
            <a:r>
              <a:rPr lang="de-DE" sz="1050" u="sng" dirty="0" smtClean="0"/>
              <a:t>Gliederung des zweiten Teils</a:t>
            </a:r>
            <a:r>
              <a:rPr lang="de-DE" sz="1050" dirty="0" smtClean="0"/>
              <a:t>: </a:t>
            </a:r>
            <a:endParaRPr lang="de-DE" sz="1050" dirty="0"/>
          </a:p>
          <a:p>
            <a:endParaRPr lang="de-DE" sz="1050" dirty="0" smtClean="0"/>
          </a:p>
          <a:p>
            <a:pPr marL="169462" lvl="1" indent="-169462" defTabSz="702952">
              <a:spcBef>
                <a:spcPct val="0"/>
              </a:spcBef>
              <a:spcAft>
                <a:spcPct val="15000"/>
              </a:spcAft>
              <a:buFont typeface="Arial" panose="020B0604020202020204" pitchFamily="34" charset="0"/>
              <a:buChar char="•"/>
              <a:defRPr/>
            </a:pPr>
            <a:r>
              <a:rPr lang="de-DE" sz="1050" dirty="0" smtClean="0"/>
              <a:t>Im Folgenden erhalten</a:t>
            </a:r>
            <a:r>
              <a:rPr lang="de-DE" sz="1050" baseline="0" dirty="0" smtClean="0"/>
              <a:t> Sie zunächst </a:t>
            </a:r>
            <a:r>
              <a:rPr lang="de-DE" sz="1050" dirty="0" smtClean="0"/>
              <a:t>Informationen zu den auf die Grundschule aufbauenden</a:t>
            </a:r>
            <a:r>
              <a:rPr lang="de-DE" sz="1050" baseline="0" dirty="0" smtClean="0"/>
              <a:t> </a:t>
            </a:r>
            <a:r>
              <a:rPr lang="de-DE" sz="1050" dirty="0" smtClean="0"/>
              <a:t>weiterführenden Schularten </a:t>
            </a:r>
            <a:r>
              <a:rPr lang="de-DE" sz="1050" b="1" kern="1200" dirty="0" smtClean="0"/>
              <a:t>Hauptschule/Werkrealschule, Realschule, </a:t>
            </a:r>
            <a:r>
              <a:rPr lang="de-DE" sz="1050" b="1" dirty="0" smtClean="0"/>
              <a:t>Gymnasium</a:t>
            </a:r>
            <a:r>
              <a:rPr lang="de-DE" sz="1050" b="0" baseline="0" dirty="0" smtClean="0"/>
              <a:t> </a:t>
            </a:r>
            <a:r>
              <a:rPr lang="de-DE" sz="1050" dirty="0" smtClean="0"/>
              <a:t>und </a:t>
            </a:r>
            <a:r>
              <a:rPr lang="de-DE" sz="1050" b="1" dirty="0" smtClean="0"/>
              <a:t>Gemeinschaftsschule.</a:t>
            </a:r>
            <a:r>
              <a:rPr lang="de-DE" sz="1050" dirty="0" smtClean="0"/>
              <a:t> </a:t>
            </a:r>
          </a:p>
          <a:p>
            <a:pPr marL="0" lvl="1" defTabSz="702952">
              <a:spcBef>
                <a:spcPct val="0"/>
              </a:spcBef>
              <a:spcAft>
                <a:spcPct val="15000"/>
              </a:spcAft>
              <a:defRPr/>
            </a:pPr>
            <a:endParaRPr lang="de-DE" sz="1050" dirty="0" smtClean="0"/>
          </a:p>
          <a:p>
            <a:pPr marL="171346" lvl="1" indent="-171346" defTabSz="702952">
              <a:spcBef>
                <a:spcPct val="0"/>
              </a:spcBef>
              <a:spcAft>
                <a:spcPct val="15000"/>
              </a:spcAft>
              <a:buFont typeface="Arial" panose="020B0604020202020204" pitchFamily="34" charset="0"/>
              <a:buChar char="•"/>
              <a:defRPr/>
            </a:pPr>
            <a:r>
              <a:rPr lang="de-DE" sz="1050" b="1" dirty="0" smtClean="0"/>
              <a:t>Schulartübergreifendes</a:t>
            </a:r>
            <a:r>
              <a:rPr lang="de-DE" sz="1050" dirty="0" smtClean="0"/>
              <a:t>:</a:t>
            </a:r>
          </a:p>
          <a:p>
            <a:pPr marL="626385" lvl="2" indent="-169462" defTabSz="702952">
              <a:spcBef>
                <a:spcPct val="0"/>
              </a:spcBef>
              <a:spcAft>
                <a:spcPct val="15000"/>
              </a:spcAft>
              <a:buFont typeface="Arial" panose="020B0604020202020204" pitchFamily="34" charset="0"/>
              <a:buChar char="•"/>
              <a:defRPr/>
            </a:pPr>
            <a:r>
              <a:rPr lang="de-DE" sz="1050" dirty="0" smtClean="0"/>
              <a:t>Die auf die Grundschule aufbauenden Schularten bieten verschiedene </a:t>
            </a:r>
            <a:r>
              <a:rPr lang="de-DE" sz="1050" b="1" dirty="0" smtClean="0"/>
              <a:t>Wahlpflichtfächer, Profil</a:t>
            </a:r>
            <a:r>
              <a:rPr lang="de-DE" sz="1050" b="1" baseline="0" dirty="0" smtClean="0"/>
              <a:t>fächer und das Wahlfach Informatik </a:t>
            </a:r>
            <a:r>
              <a:rPr lang="de-DE" sz="1050" baseline="0" dirty="0" smtClean="0"/>
              <a:t>an</a:t>
            </a:r>
            <a:r>
              <a:rPr lang="de-DE" sz="1050" b="0" baseline="0" dirty="0" smtClean="0"/>
              <a:t>. D</a:t>
            </a:r>
            <a:r>
              <a:rPr lang="de-DE" sz="1050" baseline="0" dirty="0" smtClean="0"/>
              <a:t>iese werden abschließend in einer Übersicht dargestellt. </a:t>
            </a:r>
          </a:p>
          <a:p>
            <a:pPr marL="626385" lvl="1" indent="-169462">
              <a:buFont typeface="Arial" panose="020B0604020202020204" pitchFamily="34" charset="0"/>
              <a:buChar char="•"/>
            </a:pPr>
            <a:r>
              <a:rPr lang="de-DE" sz="1050" baseline="0" dirty="0" smtClean="0"/>
              <a:t>Zudem stellen wir Ihnen schulartübergreifende Aspekte zum </a:t>
            </a:r>
            <a:r>
              <a:rPr lang="de-DE" sz="1050" b="1" baseline="0" dirty="0" smtClean="0"/>
              <a:t>Anforderungsniveau</a:t>
            </a:r>
            <a:r>
              <a:rPr lang="de-DE" sz="1050" baseline="0" dirty="0" smtClean="0"/>
              <a:t> in den weiterführenden Schulen vor.</a:t>
            </a:r>
          </a:p>
          <a:p>
            <a:pPr marL="626385" lvl="1" indent="-169462">
              <a:buFont typeface="Arial" panose="020B0604020202020204" pitchFamily="34" charset="0"/>
              <a:buChar char="•"/>
            </a:pPr>
            <a:endParaRPr lang="de-DE" sz="1050" baseline="0" dirty="0" smtClean="0"/>
          </a:p>
          <a:p>
            <a:pPr marL="169462" indent="-169462">
              <a:buFont typeface="Arial" panose="020B0604020202020204" pitchFamily="34" charset="0"/>
              <a:buChar char="•"/>
            </a:pPr>
            <a:r>
              <a:rPr lang="de-DE" sz="1050" dirty="0"/>
              <a:t>Im Anschluss daran folgt eine Vorstellung der </a:t>
            </a:r>
            <a:r>
              <a:rPr lang="de-DE" sz="1050" dirty="0" smtClean="0"/>
              <a:t>sonderpädagogischen Beratungs-, Unterstützungs- und Bildungsangebote, darunter auch die </a:t>
            </a:r>
            <a:r>
              <a:rPr lang="de-DE" sz="1050" b="1" dirty="0" smtClean="0"/>
              <a:t>sonderpädagogischen </a:t>
            </a:r>
            <a:r>
              <a:rPr lang="de-DE" sz="1050" b="1" dirty="0"/>
              <a:t>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a:t>
            </a:r>
            <a:r>
              <a:rPr lang="de-DE" sz="1050" dirty="0" smtClean="0"/>
              <a:t>Voraussetzung ist ein durch das SSA festgestellter Anspruch, der i. d. Regel befristet ist. Organisationsformen: inklusive Bildungsangebote, kooperative Organisationsformen, Bildungsangebot an einem SBBZ (z.T. mit den Bildungsgängen der allgemeinen Schulen).</a:t>
            </a:r>
            <a:endParaRPr lang="de-DE" sz="1050" dirty="0"/>
          </a:p>
          <a:p>
            <a:pPr marL="169462" indent="-169462">
              <a:buFont typeface="Arial" panose="020B0604020202020204" pitchFamily="34" charset="0"/>
              <a:buChar char="•"/>
            </a:pPr>
            <a:endParaRPr lang="de-DE" sz="1050" baseline="0" dirty="0" smtClean="0"/>
          </a:p>
          <a:p>
            <a:pPr marL="169462" indent="-169462">
              <a:buFont typeface="Arial" panose="020B0604020202020204" pitchFamily="34" charset="0"/>
              <a:buChar char="•"/>
            </a:pPr>
            <a:r>
              <a:rPr lang="de-DE" sz="1050" baseline="0" dirty="0" smtClean="0"/>
              <a:t>Neben den allgemein bildenden Schulen bieten die </a:t>
            </a:r>
            <a:r>
              <a:rPr lang="de-DE" sz="1050" b="1" baseline="0" dirty="0" smtClean="0"/>
              <a:t>beruflichen Schulen </a:t>
            </a:r>
            <a:r>
              <a:rPr lang="de-DE" sz="1050" baseline="0" dirty="0" smtClean="0"/>
              <a:t>weitere wichtige Bildungs- und Qualifizierungsmöglichkeiten, </a:t>
            </a:r>
            <a:r>
              <a:rPr lang="de-DE" sz="1050" dirty="0" smtClean="0"/>
              <a:t>über </a:t>
            </a:r>
            <a:r>
              <a:rPr lang="de-DE" sz="1050" baseline="0" dirty="0" smtClean="0"/>
              <a:t>die wir ausführlicher</a:t>
            </a:r>
            <a:r>
              <a:rPr lang="de-DE" sz="1050" dirty="0" smtClean="0"/>
              <a:t> informieren</a:t>
            </a:r>
            <a:r>
              <a:rPr lang="de-DE" sz="1050" baseline="0" dirty="0" smtClean="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smtClean="0"/>
              <a:t>Das</a:t>
            </a:r>
            <a:r>
              <a:rPr lang="de-DE" sz="1050" dirty="0" smtClean="0"/>
              <a:t> Angebot der allgemein bildenden Schulen in Kombination mit dem der beruflichen Schulen schafft ein </a:t>
            </a:r>
            <a:r>
              <a:rPr lang="de-DE" sz="1050" b="1" dirty="0" smtClean="0"/>
              <a:t>breites Angebot an Bildungswegen</a:t>
            </a:r>
            <a:r>
              <a:rPr lang="de-DE" sz="1050" dirty="0" smtClean="0"/>
              <a:t>, um den Talenten, Begabungen und der individuellen Entwicklung  der Kinder und Jugendlichen gerecht werden zu können. </a:t>
            </a:r>
            <a:endParaRPr lang="de-DE" sz="1050" dirty="0"/>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20" y="4954447"/>
            <a:ext cx="6075545" cy="3276242"/>
          </a:xfrm>
        </p:spPr>
        <p:txBody>
          <a:bodyPr/>
          <a:lstStyle/>
          <a:p>
            <a:pPr marL="169462" indent="-169462">
              <a:buFont typeface="Arial" panose="020B0604020202020204" pitchFamily="34" charset="0"/>
              <a:buChar char="•"/>
            </a:pPr>
            <a:r>
              <a:rPr lang="de-DE" dirty="0"/>
              <a:t>Die </a:t>
            </a:r>
            <a:r>
              <a:rPr lang="de-DE" dirty="0" smtClean="0"/>
              <a:t>Hauptschule/Werkrealschule vermittelt </a:t>
            </a:r>
            <a:r>
              <a:rPr lang="de-DE" dirty="0"/>
              <a:t>eine </a:t>
            </a:r>
            <a:r>
              <a:rPr lang="de-DE" b="1" dirty="0"/>
              <a:t>grundlegende und erweiterte allgemeine Bildung </a:t>
            </a:r>
            <a:r>
              <a:rPr lang="de-DE" dirty="0"/>
              <a:t>und orientiert sich an </a:t>
            </a:r>
            <a:r>
              <a:rPr lang="de-DE" b="1" dirty="0"/>
              <a:t>lebensnahen Sachverhalten und Aufgabenstellungen. </a:t>
            </a:r>
            <a:endParaRPr lang="de-DE" b="1" dirty="0" smtClean="0"/>
          </a:p>
          <a:p>
            <a:endParaRPr lang="de-DE" b="1" dirty="0" smtClean="0"/>
          </a:p>
          <a:p>
            <a:pPr marL="169462" indent="-169462">
              <a:buFont typeface="Arial" panose="020B0604020202020204" pitchFamily="34" charset="0"/>
              <a:buChar char="•"/>
            </a:pPr>
            <a:r>
              <a:rPr lang="de-DE" dirty="0" smtClean="0"/>
              <a:t>In </a:t>
            </a:r>
            <a:r>
              <a:rPr lang="de-DE" dirty="0"/>
              <a:t>besonderem Maße fördert </a:t>
            </a:r>
            <a:r>
              <a:rPr lang="de-DE" b="1" dirty="0"/>
              <a:t>sie praktische Begabungen, Neigungen und Leistungen </a:t>
            </a:r>
            <a:r>
              <a:rPr lang="de-DE" dirty="0"/>
              <a:t>auf der Basis von theoretischem Hintergrund. </a:t>
            </a:r>
            <a:endParaRPr lang="de-DE" dirty="0" smtClean="0"/>
          </a:p>
          <a:p>
            <a:pPr marL="169462" indent="-169462">
              <a:buFont typeface="Arial" panose="020B0604020202020204" pitchFamily="34" charset="0"/>
              <a:buChar char="•"/>
            </a:pPr>
            <a:endParaRPr lang="de-DE" dirty="0" smtClean="0"/>
          </a:p>
          <a:p>
            <a:pPr marL="169462" indent="-169462">
              <a:buFont typeface="Arial" panose="020B0604020202020204" pitchFamily="34" charset="0"/>
              <a:buChar char="•"/>
            </a:pPr>
            <a:r>
              <a:rPr lang="de-DE" dirty="0" smtClean="0"/>
              <a:t>Ein </a:t>
            </a:r>
            <a:r>
              <a:rPr lang="de-DE" dirty="0"/>
              <a:t>stark berufsbezogenes Profil sowie eine </a:t>
            </a:r>
            <a:r>
              <a:rPr lang="de-DE" b="1" dirty="0"/>
              <a:t>intensive Berufswegeplanung bereits ab </a:t>
            </a:r>
            <a:r>
              <a:rPr lang="de-DE" b="1" dirty="0" smtClean="0"/>
              <a:t>Klasse </a:t>
            </a:r>
            <a:r>
              <a:rPr lang="de-DE" b="1" dirty="0"/>
              <a:t>5 </a:t>
            </a:r>
            <a:r>
              <a:rPr lang="de-DE" dirty="0"/>
              <a:t>ermöglichen jeder Schülerin und jedem Schüler einen optimalen Einstieg in </a:t>
            </a:r>
            <a:r>
              <a:rPr lang="de-DE" dirty="0" smtClean="0"/>
              <a:t>ein duales Ausbildungsverhältnis bzw. eine weiterführende berufliche Schule. </a:t>
            </a:r>
            <a:endParaRPr lang="de-DE" strike="sngStrike" dirty="0" smtClean="0"/>
          </a:p>
          <a:p>
            <a:endParaRPr lang="de-DE" strike="sngStrike" dirty="0" smtClean="0"/>
          </a:p>
          <a:p>
            <a:pPr marL="169462" lvl="1" indent="-169462">
              <a:buFont typeface="Arial" panose="020B0604020202020204" pitchFamily="34" charset="0"/>
              <a:buChar char="•"/>
            </a:pPr>
            <a:r>
              <a:rPr lang="de-DE" dirty="0" smtClean="0"/>
              <a:t>Ziel </a:t>
            </a:r>
            <a:r>
              <a:rPr lang="de-DE" dirty="0"/>
              <a:t>ist es, den Prozess des Übergangs aus der Schule in eine Berufsausbildung </a:t>
            </a:r>
            <a:r>
              <a:rPr lang="de-DE" dirty="0" smtClean="0"/>
              <a:t>langfristig </a:t>
            </a:r>
            <a:r>
              <a:rPr lang="de-DE" dirty="0"/>
              <a:t>vorzubereiten, </a:t>
            </a:r>
            <a:r>
              <a:rPr lang="de-DE" dirty="0" smtClean="0"/>
              <a:t>die </a:t>
            </a:r>
            <a:r>
              <a:rPr lang="de-DE" dirty="0"/>
              <a:t>Jugendlichen bei einer realistischen und </a:t>
            </a:r>
            <a:r>
              <a:rPr lang="de-DE" dirty="0" smtClean="0"/>
              <a:t>zielführenden </a:t>
            </a:r>
            <a:r>
              <a:rPr lang="de-DE" dirty="0"/>
              <a:t>Entscheidungsfindung zu begleiten und die </a:t>
            </a:r>
            <a:r>
              <a:rPr lang="de-DE" b="1" dirty="0"/>
              <a:t>Übergänge möglichst </a:t>
            </a:r>
            <a:r>
              <a:rPr lang="de-DE" b="1" dirty="0" smtClean="0"/>
              <a:t>reibungslos </a:t>
            </a:r>
            <a:r>
              <a:rPr lang="de-DE" dirty="0" smtClean="0"/>
              <a:t>zu</a:t>
            </a:r>
            <a:r>
              <a:rPr lang="de-DE" b="1" dirty="0" smtClean="0"/>
              <a:t> gestalten</a:t>
            </a:r>
            <a:r>
              <a:rPr lang="de-DE" dirty="0" smtClean="0"/>
              <a:t>. </a:t>
            </a:r>
            <a:endParaRPr lang="de-DE" dirty="0"/>
          </a:p>
          <a:p>
            <a:endParaRPr lang="de-DE"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6775" y="639763"/>
            <a:ext cx="4935538" cy="3702050"/>
          </a:xfrm>
        </p:spPr>
      </p:sp>
      <p:sp>
        <p:nvSpPr>
          <p:cNvPr id="3" name="Notizenplatzhalter 2"/>
          <p:cNvSpPr>
            <a:spLocks noGrp="1"/>
          </p:cNvSpPr>
          <p:nvPr>
            <p:ph type="body" idx="1"/>
          </p:nvPr>
        </p:nvSpPr>
        <p:spPr>
          <a:xfrm>
            <a:off x="296773" y="4936332"/>
            <a:ext cx="6146191"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a:t>
            </a:r>
            <a:r>
              <a:rPr lang="de-DE" sz="1100" dirty="0" smtClean="0"/>
              <a:t>9</a:t>
            </a:r>
            <a:endParaRPr lang="de-DE" sz="1100" dirty="0"/>
          </a:p>
          <a:p>
            <a:pPr marL="621338" lvl="1" indent="-169441">
              <a:buFont typeface="Wingdings" panose="05000000000000000000" pitchFamily="2" charset="2"/>
              <a:buChar char="§"/>
            </a:pPr>
            <a:r>
              <a:rPr lang="de-DE" sz="1100" dirty="0"/>
              <a:t>Hauptschulabschluss am Ende von Klasse </a:t>
            </a:r>
            <a:r>
              <a:rPr lang="de-DE" sz="1100" dirty="0" smtClean="0"/>
              <a:t>10</a:t>
            </a:r>
            <a:endParaRPr lang="de-DE" sz="1100" dirty="0"/>
          </a:p>
          <a:p>
            <a:pPr marL="621338" lvl="1" indent="-169441">
              <a:buFont typeface="Wingdings" panose="05000000000000000000" pitchFamily="2" charset="2"/>
              <a:buChar char="§"/>
            </a:pPr>
            <a:r>
              <a:rPr lang="de-DE" sz="1100" dirty="0"/>
              <a:t>Werkrealschulabschluss in Klasse 10 (Mittlerer Schulabschluss</a:t>
            </a:r>
            <a:r>
              <a:rPr lang="de-DE" sz="1100" dirty="0" smtClean="0"/>
              <a:t>)</a:t>
            </a:r>
            <a:endParaRPr lang="de-DE" sz="1100"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4075" y="568325"/>
            <a:ext cx="4960938"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
        <p:nvSpPr>
          <p:cNvPr id="5" name="Notizenplatzhalter 2"/>
          <p:cNvSpPr>
            <a:spLocks noGrp="1"/>
          </p:cNvSpPr>
          <p:nvPr>
            <p:ph type="body" idx="1"/>
          </p:nvPr>
        </p:nvSpPr>
        <p:spPr>
          <a:xfrm>
            <a:off x="367419" y="4721482"/>
            <a:ext cx="6004899"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a:t>
            </a:r>
            <a:r>
              <a:rPr lang="de-DE" sz="1050" dirty="0" smtClean="0"/>
              <a:t>ist es, </a:t>
            </a:r>
            <a:r>
              <a:rPr lang="de-DE" sz="1050" dirty="0"/>
              <a:t>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r>
              <a:rPr lang="de-DE" sz="1050" dirty="0" smtClean="0"/>
              <a:t>.</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4" name="Rechteck 23"/>
          <p:cNvSpPr/>
          <p:nvPr/>
        </p:nvSpPr>
        <p:spPr>
          <a:xfrm flipV="1">
            <a:off x="5410200" y="3897010"/>
            <a:ext cx="3733801" cy="192024"/>
          </a:xfrm>
          <a:prstGeom prst="rect">
            <a:avLst/>
          </a:prstGeom>
          <a:solidFill>
            <a:srgbClr val="B70017">
              <a:alpha val="49804"/>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p:nvSpPr>
        <p:spPr>
          <a:xfrm>
            <a:off x="0" y="0"/>
            <a:ext cx="9144000" cy="3701700"/>
          </a:xfrm>
          <a:prstGeom prst="rect">
            <a:avLst/>
          </a:prstGeom>
          <a:solidFill>
            <a:srgbClr val="FFFDE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Rechteck 22"/>
          <p:cNvSpPr/>
          <p:nvPr/>
        </p:nvSpPr>
        <p:spPr>
          <a:xfrm flipV="1">
            <a:off x="5410182" y="3810000"/>
            <a:ext cx="3733819" cy="9108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hteck 24"/>
          <p:cNvSpPr/>
          <p:nvPr/>
        </p:nvSpPr>
        <p:spPr>
          <a:xfrm flipV="1">
            <a:off x="5410200" y="4115167"/>
            <a:ext cx="3733801" cy="9144"/>
          </a:xfrm>
          <a:prstGeom prst="rect">
            <a:avLst/>
          </a:prstGeom>
          <a:solidFill>
            <a:schemeClr val="bg1">
              <a:lumMod val="90000"/>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hteck 25"/>
          <p:cNvSpPr/>
          <p:nvPr/>
        </p:nvSpPr>
        <p:spPr>
          <a:xfrm flipV="1">
            <a:off x="5410200" y="4164403"/>
            <a:ext cx="1965960" cy="18288"/>
          </a:xfrm>
          <a:prstGeom prst="rect">
            <a:avLst/>
          </a:prstGeom>
          <a:solidFill>
            <a:schemeClr val="bg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hteck 26"/>
          <p:cNvSpPr/>
          <p:nvPr/>
        </p:nvSpPr>
        <p:spPr>
          <a:xfrm flipV="1">
            <a:off x="5410200" y="4199572"/>
            <a:ext cx="1965960" cy="9144"/>
          </a:xfrm>
          <a:prstGeom prst="rect">
            <a:avLst/>
          </a:prstGeom>
          <a:solidFill>
            <a:schemeClr val="accent3">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a:xfrm>
            <a:off x="1" y="3649662"/>
            <a:ext cx="9144000" cy="244170"/>
          </a:xfrm>
          <a:prstGeom prst="rect">
            <a:avLst/>
          </a:prstGeom>
          <a:solidFill>
            <a:schemeClr val="accent6">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0" y="3675527"/>
            <a:ext cx="9144001" cy="140677"/>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57200" y="2132856"/>
            <a:ext cx="8333557" cy="1470025"/>
          </a:xfrm>
        </p:spPr>
        <p:txBody>
          <a:bodyPr anchor="b">
            <a:noAutofit/>
          </a:bodyPr>
          <a:lstStyle>
            <a:lvl1pPr algn="l">
              <a:defRPr sz="4800" baseline="0">
                <a:solidFill>
                  <a:schemeClr val="tx1">
                    <a:lumMod val="75000"/>
                    <a:lumOff val="25000"/>
                  </a:schemeClr>
                </a:solidFill>
              </a:defRPr>
            </a:lvl1pPr>
          </a:lstStyle>
          <a:p>
            <a:r>
              <a:rPr kumimoji="0" lang="de-DE" dirty="0" smtClean="0"/>
              <a:t>Titel der gesamten Präsentation durch Klicken bearbeiten</a:t>
            </a:r>
            <a:endParaRPr kumimoji="0" lang="en-US" dirty="0"/>
          </a:p>
        </p:txBody>
      </p:sp>
      <p:sp>
        <p:nvSpPr>
          <p:cNvPr id="9" name="Untertitel 8"/>
          <p:cNvSpPr>
            <a:spLocks noGrp="1"/>
          </p:cNvSpPr>
          <p:nvPr>
            <p:ph type="subTitle" idx="1" hasCustomPrompt="1"/>
          </p:nvPr>
        </p:nvSpPr>
        <p:spPr>
          <a:xfrm>
            <a:off x="478563" y="3901087"/>
            <a:ext cx="4931619" cy="1690138"/>
          </a:xfrm>
        </p:spPr>
        <p:txBody>
          <a:bodyPr>
            <a:normAutofit/>
          </a:bodyPr>
          <a:lstStyle>
            <a:lvl1pPr marL="64008" indent="0" algn="l">
              <a:buNone/>
              <a:defRPr sz="24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Anlass der Präsentation</a:t>
            </a:r>
            <a:br>
              <a:rPr kumimoji="0" lang="de-DE" dirty="0" smtClean="0"/>
            </a:br>
            <a:r>
              <a:rPr kumimoji="0" lang="de-DE" dirty="0" smtClean="0"/>
              <a:t>Name des Vortragenden </a:t>
            </a:r>
            <a:endParaRPr kumimoji="0" lang="en-US" dirty="0"/>
          </a:p>
        </p:txBody>
      </p:sp>
      <p:sp>
        <p:nvSpPr>
          <p:cNvPr id="20" name="Fußzeilenplatzhalter 2"/>
          <p:cNvSpPr>
            <a:spLocks noGrp="1"/>
          </p:cNvSpPr>
          <p:nvPr>
            <p:ph type="ftr" sz="quarter" idx="3"/>
          </p:nvPr>
        </p:nvSpPr>
        <p:spPr>
          <a:xfrm>
            <a:off x="457200" y="5949280"/>
            <a:ext cx="2700000" cy="360000"/>
          </a:xfrm>
          <a:prstGeom prst="rect">
            <a:avLst/>
          </a:prstGeom>
        </p:spPr>
        <p:txBody>
          <a:bodyPr vert="horz"/>
          <a:lstStyle>
            <a:lvl1pPr algn="l"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21" name="Datumsplatzhalter 13"/>
          <p:cNvSpPr>
            <a:spLocks noGrp="1"/>
          </p:cNvSpPr>
          <p:nvPr>
            <p:ph type="dt" sz="half" idx="2"/>
          </p:nvPr>
        </p:nvSpPr>
        <p:spPr>
          <a:xfrm>
            <a:off x="7914363" y="5949280"/>
            <a:ext cx="886737"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fld id="{10881FF9-BC2C-418E-8256-FE56DD482287}" type="datetime1">
              <a:rPr lang="de-DE" smtClean="0"/>
              <a:t>19.11.2019</a:t>
            </a:fld>
            <a:endParaRPr lang="de-DE" dirty="0"/>
          </a:p>
        </p:txBody>
      </p:sp>
      <p:pic>
        <p:nvPicPr>
          <p:cNvPr id="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85061" y="450000"/>
            <a:ext cx="3173878"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5" name="Fußzeilenplatzhalter 4"/>
          <p:cNvSpPr>
            <a:spLocks noGrp="1"/>
          </p:cNvSpPr>
          <p:nvPr>
            <p:ph type="ftr" sz="quarter" idx="11"/>
          </p:nvPr>
        </p:nvSpPr>
        <p:spPr>
          <a:xfrm>
            <a:off x="467544" y="5949280"/>
            <a:ext cx="917952" cy="360000"/>
          </a:xfrm>
        </p:spPr>
        <p:txBody>
          <a:bodyPr/>
          <a:lstStyle/>
          <a:p>
            <a:r>
              <a:rPr lang="de-DE" dirty="0" smtClean="0"/>
              <a:t>www.km-bw.de</a:t>
            </a:r>
            <a:endParaRPr lang="de-DE" dirty="0"/>
          </a:p>
        </p:txBody>
      </p:sp>
      <p:sp>
        <p:nvSpPr>
          <p:cNvPr id="6" name="Rechteck 5"/>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lstStyle/>
          <a:p>
            <a:r>
              <a:rPr kumimoji="0" lang="de-DE" dirty="0" smtClean="0"/>
              <a:t>Titelmasterformat durch Klicken bearbeiten</a:t>
            </a:r>
            <a:endParaRPr kumimoji="0" lang="en-US" dirty="0"/>
          </a:p>
        </p:txBody>
      </p:sp>
      <p:sp>
        <p:nvSpPr>
          <p:cNvPr id="21" name="Datumsplatzhalter 13"/>
          <p:cNvSpPr>
            <a:spLocks noGrp="1"/>
          </p:cNvSpPr>
          <p:nvPr>
            <p:ph type="dt" sz="half" idx="2"/>
          </p:nvPr>
        </p:nvSpPr>
        <p:spPr>
          <a:xfrm>
            <a:off x="7812360" y="5949280"/>
            <a:ext cx="886737"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fld id="{10881FF9-BC2C-418E-8256-FE56DD482287}" type="datetime1">
              <a:rPr lang="de-DE" smtClean="0"/>
              <a:t>19.11.2019</a:t>
            </a:fld>
            <a:endParaRPr lang="de-DE"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smtClean="0"/>
              <a:t>Textmasterformat bearbeiten </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5" name="Datumsplatzhalter 4"/>
          <p:cNvSpPr>
            <a:spLocks noGrp="1"/>
          </p:cNvSpPr>
          <p:nvPr>
            <p:ph type="dt" sz="half" idx="10"/>
          </p:nvPr>
        </p:nvSpPr>
        <p:spPr/>
        <p:txBody>
          <a:bodyPr/>
          <a:lstStyle/>
          <a:p>
            <a:fld id="{5017C4A1-069A-4365-86DE-F645D1D350D2}" type="datetime1">
              <a:rPr lang="de-DE" smtClean="0"/>
              <a:t>19.11.2019</a:t>
            </a:fld>
            <a:endParaRPr lang="de-DE"/>
          </a:p>
        </p:txBody>
      </p:sp>
      <p:sp>
        <p:nvSpPr>
          <p:cNvPr id="6" name="Fußzeilenplatzhalter 5"/>
          <p:cNvSpPr>
            <a:spLocks noGrp="1"/>
          </p:cNvSpPr>
          <p:nvPr>
            <p:ph type="ftr" sz="quarter" idx="11"/>
          </p:nvPr>
        </p:nvSpPr>
        <p:spPr/>
        <p:txBody>
          <a:bodyPr/>
          <a:lstStyle/>
          <a:p>
            <a:r>
              <a:rPr lang="de-DE" dirty="0" smtClean="0"/>
              <a:t>www.km-bw.de</a:t>
            </a:r>
            <a:endParaRPr lang="de-DE" dirty="0"/>
          </a:p>
        </p:txBody>
      </p:sp>
      <p:sp>
        <p:nvSpPr>
          <p:cNvPr id="7" name="Rechteck 6"/>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rmAutofit fontScale="92500"/>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dirty="0" smtClean="0"/>
              <a:t>Titelmasterformat durch Klicken bearbeiten</a:t>
            </a:r>
            <a:endParaRPr lang="en-US" dirty="0"/>
          </a:p>
        </p:txBody>
      </p:sp>
      <p:sp>
        <p:nvSpPr>
          <p:cNvPr id="12"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19.11.2019</a:t>
            </a:fld>
            <a:endParaRPr lang="de-DE" dirty="0"/>
          </a:p>
        </p:txBody>
      </p:sp>
      <p:sp>
        <p:nvSpPr>
          <p:cNvPr id="13"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26" name="Datumsplatzhalter 25"/>
          <p:cNvSpPr>
            <a:spLocks noGrp="1"/>
          </p:cNvSpPr>
          <p:nvPr>
            <p:ph type="dt" sz="half" idx="10"/>
          </p:nvPr>
        </p:nvSpPr>
        <p:spPr/>
        <p:txBody>
          <a:bodyPr rtlCol="0"/>
          <a:lstStyle/>
          <a:p>
            <a:fld id="{29B25DDC-D4D5-4ACE-822D-E5A8D8FAE1DB}" type="datetime1">
              <a:rPr lang="de-DE" smtClean="0"/>
              <a:t>19.11.2019</a:t>
            </a:fld>
            <a:endParaRPr lang="de-DE"/>
          </a:p>
        </p:txBody>
      </p:sp>
      <p:sp>
        <p:nvSpPr>
          <p:cNvPr id="28" name="Fußzeilenplatzhalter 27"/>
          <p:cNvSpPr>
            <a:spLocks noGrp="1"/>
          </p:cNvSpPr>
          <p:nvPr>
            <p:ph type="ftr" sz="quarter" idx="12"/>
          </p:nvPr>
        </p:nvSpPr>
        <p:spPr/>
        <p:txBody>
          <a:bodyPr rtlCol="0"/>
          <a:lstStyle/>
          <a:p>
            <a:r>
              <a:rPr lang="de-DE" dirty="0" smtClean="0"/>
              <a:t>www.km-bw.de</a:t>
            </a:r>
            <a:endParaRPr lang="de-DE" dirty="0"/>
          </a:p>
        </p:txBody>
      </p:sp>
      <p:sp>
        <p:nvSpPr>
          <p:cNvPr id="10" name="Titel 1"/>
          <p:cNvSpPr>
            <a:spLocks noGrp="1"/>
          </p:cNvSpPr>
          <p:nvPr>
            <p:ph type="title"/>
          </p:nvPr>
        </p:nvSpPr>
        <p:spPr>
          <a:xfrm>
            <a:off x="457200" y="692696"/>
            <a:ext cx="8229600" cy="1066800"/>
          </a:xfrm>
        </p:spPr>
        <p:txBody>
          <a:bodyPr/>
          <a:lstStyle/>
          <a:p>
            <a:r>
              <a:rPr kumimoji="0" lang="de-DE" dirty="0" smtClean="0"/>
              <a:t>Titelmasterformat durch Klicken bearbeiten</a:t>
            </a:r>
            <a:endParaRPr kumimoji="0" lang="en-US" dirty="0"/>
          </a:p>
        </p:txBody>
      </p:sp>
      <p:sp>
        <p:nvSpPr>
          <p:cNvPr id="9" name="Rechteck 8"/>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19.11.2019</a:t>
            </a:fld>
            <a:endParaRPr lang="de-DE" dirty="0"/>
          </a:p>
        </p:txBody>
      </p:sp>
      <p:sp>
        <p:nvSpPr>
          <p:cNvPr id="16"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5D446424-8D73-44DE-8F8B-770703E0B3F5}" type="datetime1">
              <a:rPr lang="de-DE" smtClean="0"/>
              <a:t>19.11.2019</a:t>
            </a:fld>
            <a:endParaRPr lang="de-DE" dirty="0"/>
          </a:p>
        </p:txBody>
      </p:sp>
      <p:sp>
        <p:nvSpPr>
          <p:cNvPr id="4" name="Fußzeilenplatzhalter 3"/>
          <p:cNvSpPr>
            <a:spLocks noGrp="1"/>
          </p:cNvSpPr>
          <p:nvPr>
            <p:ph type="ftr" sz="quarter" idx="11"/>
          </p:nvPr>
        </p:nvSpPr>
        <p:spPr/>
        <p:txBody>
          <a:bodyPr/>
          <a:lstStyle/>
          <a:p>
            <a:r>
              <a:rPr lang="de-DE" dirty="0" smtClean="0"/>
              <a:t>www.km-bw.de</a:t>
            </a:r>
            <a:endParaRPr lang="de-DE" dirty="0"/>
          </a:p>
        </p:txBody>
      </p:sp>
      <p:sp>
        <p:nvSpPr>
          <p:cNvPr id="5" name="Rechteck 4"/>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chteck 5"/>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rmAutofit fontScale="92500"/>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dirty="0" smtClean="0"/>
              <a:t>Titelmasterformat durch Klicken bearbeiten</a:t>
            </a:r>
            <a:endParaRPr lang="en-US" dirty="0"/>
          </a:p>
        </p:txBody>
      </p:sp>
      <p:sp>
        <p:nvSpPr>
          <p:cNvPr id="10"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19.11.2019</a:t>
            </a:fld>
            <a:endParaRPr lang="de-DE" dirty="0"/>
          </a:p>
        </p:txBody>
      </p:sp>
      <p:sp>
        <p:nvSpPr>
          <p:cNvPr id="11"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542849"/>
      </p:ext>
    </p:extLst>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E55D255-02AC-4B2F-A7DE-90CF6CDA4535}" type="datetime1">
              <a:rPr lang="de-DE" smtClean="0"/>
              <a:t>19.11.2019</a:t>
            </a:fld>
            <a:endParaRPr lang="de-DE"/>
          </a:p>
        </p:txBody>
      </p:sp>
      <p:sp>
        <p:nvSpPr>
          <p:cNvPr id="3" name="Fußzeilenplatzhalter 2"/>
          <p:cNvSpPr>
            <a:spLocks noGrp="1"/>
          </p:cNvSpPr>
          <p:nvPr>
            <p:ph type="ftr" sz="quarter" idx="11"/>
          </p:nvPr>
        </p:nvSpPr>
        <p:spPr/>
        <p:txBody>
          <a:bodyPr/>
          <a:lstStyle/>
          <a:p>
            <a:r>
              <a:rPr lang="de-DE" dirty="0" smtClean="0"/>
              <a:t>www.km-bw.de</a:t>
            </a:r>
            <a:endParaRPr lang="de-DE" dirty="0"/>
          </a:p>
        </p:txBody>
      </p:sp>
      <p:sp>
        <p:nvSpPr>
          <p:cNvPr id="4" name="Rechteck 3"/>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Rechteck 4"/>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19.11.2019</a:t>
            </a:fld>
            <a:endParaRPr lang="de-DE" dirty="0"/>
          </a:p>
        </p:txBody>
      </p:sp>
      <p:sp>
        <p:nvSpPr>
          <p:cNvPr id="10"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400" b="1"/>
            </a:lvl1pPr>
          </a:lstStyle>
          <a:p>
            <a:r>
              <a:rPr kumimoji="0" lang="de-DE" smtClean="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5" name="Datumsplatzhalter 4"/>
          <p:cNvSpPr>
            <a:spLocks noGrp="1"/>
          </p:cNvSpPr>
          <p:nvPr>
            <p:ph type="dt" sz="half" idx="10"/>
          </p:nvPr>
        </p:nvSpPr>
        <p:spPr>
          <a:xfrm>
            <a:off x="7847368" y="5949280"/>
            <a:ext cx="900000" cy="360000"/>
          </a:xfrm>
        </p:spPr>
        <p:txBody>
          <a:bodyPr/>
          <a:lstStyle/>
          <a:p>
            <a:fld id="{0A30DFCC-374D-4F82-9995-97FD21ADCAB9}" type="datetime1">
              <a:rPr lang="de-DE" smtClean="0"/>
              <a:t>19.11.2019</a:t>
            </a:fld>
            <a:endParaRPr lang="de-DE"/>
          </a:p>
        </p:txBody>
      </p:sp>
      <p:sp>
        <p:nvSpPr>
          <p:cNvPr id="6" name="Fußzeilenplatzhalter 5"/>
          <p:cNvSpPr>
            <a:spLocks noGrp="1"/>
          </p:cNvSpPr>
          <p:nvPr>
            <p:ph type="ftr" sz="quarter" idx="11"/>
          </p:nvPr>
        </p:nvSpPr>
        <p:spPr/>
        <p:txBody>
          <a:bodyPr/>
          <a:lstStyle/>
          <a:p>
            <a:r>
              <a:rPr lang="de-DE" dirty="0" smtClean="0"/>
              <a:t>www.km-bw.de</a:t>
            </a:r>
            <a:endParaRPr lang="de-DE" dirty="0"/>
          </a:p>
        </p:txBody>
      </p:sp>
      <p:sp>
        <p:nvSpPr>
          <p:cNvPr id="7" name="Rechteck 6"/>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19.11.2019</a:t>
            </a:fld>
            <a:endParaRPr lang="de-DE" dirty="0"/>
          </a:p>
        </p:txBody>
      </p:sp>
      <p:sp>
        <p:nvSpPr>
          <p:cNvPr id="13"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29" name="Rechteck 28"/>
          <p:cNvSpPr/>
          <p:nvPr/>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hteck 29"/>
          <p:cNvSpPr/>
          <p:nvPr/>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smtClean="0"/>
              <a:t>Textmasterformat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t>19.11.2019</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r>
              <a:rPr lang="de-DE" smtClean="0"/>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6" r:id="rId5"/>
    <p:sldLayoutId id="2147483681" r:id="rId6"/>
    <p:sldLayoutId id="2147483682" r:id="rId7"/>
  </p:sldLayoutIdLst>
  <p:transition>
    <p:pull dir="r"/>
  </p:transition>
  <p:timing>
    <p:tnLst>
      <p:par>
        <p:cTn id="1" dur="indefinite" restart="never" nodeType="tmRoot"/>
      </p:par>
    </p:tnLst>
  </p:timing>
  <p:hf sldNum="0" hdr="0"/>
  <p:txStyles>
    <p:title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Auf </a:t>
            </a:r>
            <a:r>
              <a:rPr lang="de-DE" dirty="0"/>
              <a:t>der </a:t>
            </a:r>
            <a:r>
              <a:rPr lang="de-DE" dirty="0" smtClean="0"/>
              <a:t>Grundschule </a:t>
            </a:r>
            <a:r>
              <a:rPr lang="de-DE" dirty="0"/>
              <a:t>				aufbauende </a:t>
            </a:r>
            <a:r>
              <a:rPr lang="de-DE" dirty="0" smtClean="0"/>
              <a:t>Schularten</a:t>
            </a:r>
            <a:endParaRPr lang="de-DE" dirty="0"/>
          </a:p>
        </p:txBody>
      </p:sp>
      <p:sp>
        <p:nvSpPr>
          <p:cNvPr id="3" name="Untertitel 2"/>
          <p:cNvSpPr>
            <a:spLocks noGrp="1"/>
          </p:cNvSpPr>
          <p:nvPr>
            <p:ph type="subTitle" idx="1"/>
          </p:nvPr>
        </p:nvSpPr>
        <p:spPr/>
        <p:txBody>
          <a:bodyPr>
            <a:normAutofit/>
          </a:bodyPr>
          <a:lstStyle/>
          <a:p>
            <a:r>
              <a:rPr lang="de-DE" sz="2000" dirty="0" smtClean="0">
                <a:solidFill>
                  <a:schemeClr val="accent5">
                    <a:lumMod val="50000"/>
                  </a:schemeClr>
                </a:solidFill>
              </a:rPr>
              <a:t>Ministerium für Kultus, Jugend und Sport</a:t>
            </a:r>
          </a:p>
          <a:p>
            <a:endParaRPr lang="de-DE" sz="2000" dirty="0" smtClean="0">
              <a:solidFill>
                <a:schemeClr val="accent5">
                  <a:lumMod val="50000"/>
                </a:schemeClr>
              </a:solidFill>
            </a:endParaRPr>
          </a:p>
          <a:p>
            <a:r>
              <a:rPr lang="de-DE" sz="2000" dirty="0" smtClean="0">
                <a:solidFill>
                  <a:schemeClr val="accent5">
                    <a:lumMod val="50000"/>
                  </a:schemeClr>
                </a:solidFill>
              </a:rPr>
              <a:t>Informationsveranstaltung der Grundschule für Eltern </a:t>
            </a:r>
            <a:endParaRPr lang="de-DE" sz="2000" dirty="0">
              <a:solidFill>
                <a:schemeClr val="accent5">
                  <a:lumMod val="50000"/>
                </a:schemeClr>
              </a:solidFill>
            </a:endParaRPr>
          </a:p>
        </p:txBody>
      </p:sp>
      <p:sp>
        <p:nvSpPr>
          <p:cNvPr id="4" name="Fußzeilenplatzhalter 3"/>
          <p:cNvSpPr>
            <a:spLocks noGrp="1"/>
          </p:cNvSpPr>
          <p:nvPr>
            <p:ph type="ftr" sz="quarter" idx="3"/>
          </p:nvPr>
        </p:nvSpPr>
        <p:spPr/>
        <p:txBody>
          <a:bodyPr/>
          <a:lstStyle/>
          <a:p>
            <a:r>
              <a:rPr lang="de-DE" smtClean="0"/>
              <a:t>www.km-bw.de</a:t>
            </a:r>
            <a:endParaRPr lang="de-DE" dirty="0"/>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468313" y="4841239"/>
            <a:ext cx="8380411" cy="288040"/>
          </a:xfrm>
          <a:prstGeom prst="rect">
            <a:avLst/>
          </a:prstGeom>
          <a:solidFill>
            <a:srgbClr val="1EAEBD">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rgbClr val="1EAEBD">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rgbClr val="1EAEBD">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10</a:t>
            </a:r>
            <a:endParaRPr lang="de-DE" dirty="0"/>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Die Realschule</a:t>
            </a:r>
            <a:endParaRPr lang="de-DE" sz="3000" dirty="0"/>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xmlns="" val="20000"/>
                    </a:ext>
                  </a:extLst>
                </a:gridCol>
                <a:gridCol w="6783040">
                  <a:extLst>
                    <a:ext uri="{9D8B030D-6E8A-4147-A177-3AD203B41FA5}">
                      <a16:colId xmlns:a16="http://schemas.microsoft.com/office/drawing/2014/main" xmlns=""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xmlns="" val="10002"/>
                  </a:ext>
                </a:extLst>
              </a:tr>
            </a:tbl>
          </a:graphicData>
        </a:graphic>
      </p:graphicFrame>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2" name="Freeform 51"/>
          <p:cNvSpPr>
            <a:spLocks/>
          </p:cNvSpPr>
          <p:nvPr/>
        </p:nvSpPr>
        <p:spPr bwMode="auto">
          <a:xfrm>
            <a:off x="495300" y="1993900"/>
            <a:ext cx="1385888" cy="2540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63" name="Freeform 52"/>
          <p:cNvSpPr>
            <a:spLocks noEditPoints="1"/>
          </p:cNvSpPr>
          <p:nvPr/>
        </p:nvSpPr>
        <p:spPr bwMode="auto">
          <a:xfrm>
            <a:off x="482600" y="1981200"/>
            <a:ext cx="1411288" cy="277813"/>
          </a:xfrm>
          <a:custGeom>
            <a:avLst/>
            <a:gdLst>
              <a:gd name="T0" fmla="*/ 0 w 1478"/>
              <a:gd name="T1" fmla="*/ 0 h 291"/>
              <a:gd name="T2" fmla="*/ 0 w 1478"/>
              <a:gd name="T3" fmla="*/ 0 h 291"/>
              <a:gd name="T4" fmla="*/ 1478 w 1478"/>
              <a:gd name="T5" fmla="*/ 0 h 291"/>
              <a:gd name="T6" fmla="*/ 1478 w 1478"/>
              <a:gd name="T7" fmla="*/ 291 h 291"/>
              <a:gd name="T8" fmla="*/ 0 w 1478"/>
              <a:gd name="T9" fmla="*/ 291 h 291"/>
              <a:gd name="T10" fmla="*/ 0 w 1478"/>
              <a:gd name="T11" fmla="*/ 0 h 291"/>
              <a:gd name="T12" fmla="*/ 1471 w 1478"/>
              <a:gd name="T13" fmla="*/ 285 h 291"/>
              <a:gd name="T14" fmla="*/ 1471 w 1478"/>
              <a:gd name="T15" fmla="*/ 285 h 291"/>
              <a:gd name="T16" fmla="*/ 1471 w 1478"/>
              <a:gd name="T17" fmla="*/ 278 h 291"/>
              <a:gd name="T18" fmla="*/ 1471 w 1478"/>
              <a:gd name="T19" fmla="*/ 285 h 291"/>
              <a:gd name="T20" fmla="*/ 13 w 1478"/>
              <a:gd name="T21" fmla="*/ 278 h 291"/>
              <a:gd name="T22" fmla="*/ 13 w 1478"/>
              <a:gd name="T23" fmla="*/ 278 h 291"/>
              <a:gd name="T24" fmla="*/ 1464 w 1478"/>
              <a:gd name="T25" fmla="*/ 278 h 291"/>
              <a:gd name="T26" fmla="*/ 1464 w 1478"/>
              <a:gd name="T27" fmla="*/ 13 h 291"/>
              <a:gd name="T28" fmla="*/ 13 w 1478"/>
              <a:gd name="T29" fmla="*/ 13 h 291"/>
              <a:gd name="T30" fmla="*/ 13 w 1478"/>
              <a:gd name="T31" fmla="*/ 27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8" h="291">
                <a:moveTo>
                  <a:pt x="0" y="0"/>
                </a:moveTo>
                <a:lnTo>
                  <a:pt x="0" y="0"/>
                </a:lnTo>
                <a:lnTo>
                  <a:pt x="1478" y="0"/>
                </a:lnTo>
                <a:lnTo>
                  <a:pt x="1478" y="291"/>
                </a:lnTo>
                <a:lnTo>
                  <a:pt x="0" y="291"/>
                </a:lnTo>
                <a:lnTo>
                  <a:pt x="0" y="0"/>
                </a:lnTo>
                <a:close/>
                <a:moveTo>
                  <a:pt x="1471" y="285"/>
                </a:moveTo>
                <a:lnTo>
                  <a:pt x="1471" y="285"/>
                </a:lnTo>
                <a:lnTo>
                  <a:pt x="1471" y="278"/>
                </a:lnTo>
                <a:lnTo>
                  <a:pt x="1471" y="285"/>
                </a:lnTo>
                <a:close/>
                <a:moveTo>
                  <a:pt x="13" y="278"/>
                </a:moveTo>
                <a:lnTo>
                  <a:pt x="13" y="278"/>
                </a:lnTo>
                <a:lnTo>
                  <a:pt x="1464" y="278"/>
                </a:lnTo>
                <a:lnTo>
                  <a:pt x="1464" y="13"/>
                </a:lnTo>
                <a:lnTo>
                  <a:pt x="13" y="13"/>
                </a:lnTo>
                <a:lnTo>
                  <a:pt x="13" y="278"/>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53"/>
          <p:cNvSpPr>
            <a:spLocks/>
          </p:cNvSpPr>
          <p:nvPr/>
        </p:nvSpPr>
        <p:spPr bwMode="auto">
          <a:xfrm>
            <a:off x="495300" y="2357438"/>
            <a:ext cx="2735263" cy="252413"/>
          </a:xfrm>
          <a:custGeom>
            <a:avLst/>
            <a:gdLst>
              <a:gd name="T0" fmla="*/ 0 w 2865"/>
              <a:gd name="T1" fmla="*/ 0 h 264"/>
              <a:gd name="T2" fmla="*/ 0 w 2865"/>
              <a:gd name="T3" fmla="*/ 0 h 264"/>
              <a:gd name="T4" fmla="*/ 2865 w 2865"/>
              <a:gd name="T5" fmla="*/ 0 h 264"/>
              <a:gd name="T6" fmla="*/ 2865 w 2865"/>
              <a:gd name="T7" fmla="*/ 264 h 264"/>
              <a:gd name="T8" fmla="*/ 0 w 2865"/>
              <a:gd name="T9" fmla="*/ 264 h 264"/>
              <a:gd name="T10" fmla="*/ 0 w 2865"/>
              <a:gd name="T11" fmla="*/ 0 h 264"/>
            </a:gdLst>
            <a:ahLst/>
            <a:cxnLst>
              <a:cxn ang="0">
                <a:pos x="T0" y="T1"/>
              </a:cxn>
              <a:cxn ang="0">
                <a:pos x="T2" y="T3"/>
              </a:cxn>
              <a:cxn ang="0">
                <a:pos x="T4" y="T5"/>
              </a:cxn>
              <a:cxn ang="0">
                <a:pos x="T6" y="T7"/>
              </a:cxn>
              <a:cxn ang="0">
                <a:pos x="T8" y="T9"/>
              </a:cxn>
              <a:cxn ang="0">
                <a:pos x="T10" y="T11"/>
              </a:cxn>
            </a:cxnLst>
            <a:rect l="0" t="0" r="r" b="b"/>
            <a:pathLst>
              <a:path w="2865" h="264">
                <a:moveTo>
                  <a:pt x="0" y="0"/>
                </a:moveTo>
                <a:lnTo>
                  <a:pt x="0" y="0"/>
                </a:lnTo>
                <a:lnTo>
                  <a:pt x="2865" y="0"/>
                </a:lnTo>
                <a:lnTo>
                  <a:pt x="2865" y="264"/>
                </a:lnTo>
                <a:lnTo>
                  <a:pt x="0" y="264"/>
                </a:lnTo>
                <a:lnTo>
                  <a:pt x="0" y="0"/>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54"/>
          <p:cNvSpPr>
            <a:spLocks noEditPoints="1"/>
          </p:cNvSpPr>
          <p:nvPr/>
        </p:nvSpPr>
        <p:spPr bwMode="auto">
          <a:xfrm>
            <a:off x="482600" y="2343150"/>
            <a:ext cx="2760663" cy="279400"/>
          </a:xfrm>
          <a:custGeom>
            <a:avLst/>
            <a:gdLst>
              <a:gd name="T0" fmla="*/ 0 w 2891"/>
              <a:gd name="T1" fmla="*/ 0 h 292"/>
              <a:gd name="T2" fmla="*/ 0 w 2891"/>
              <a:gd name="T3" fmla="*/ 0 h 292"/>
              <a:gd name="T4" fmla="*/ 2891 w 2891"/>
              <a:gd name="T5" fmla="*/ 0 h 292"/>
              <a:gd name="T6" fmla="*/ 2891 w 2891"/>
              <a:gd name="T7" fmla="*/ 292 h 292"/>
              <a:gd name="T8" fmla="*/ 0 w 2891"/>
              <a:gd name="T9" fmla="*/ 292 h 292"/>
              <a:gd name="T10" fmla="*/ 0 w 2891"/>
              <a:gd name="T11" fmla="*/ 0 h 292"/>
              <a:gd name="T12" fmla="*/ 2884 w 2891"/>
              <a:gd name="T13" fmla="*/ 285 h 292"/>
              <a:gd name="T14" fmla="*/ 2884 w 2891"/>
              <a:gd name="T15" fmla="*/ 285 h 292"/>
              <a:gd name="T16" fmla="*/ 2884 w 2891"/>
              <a:gd name="T17" fmla="*/ 278 h 292"/>
              <a:gd name="T18" fmla="*/ 2884 w 2891"/>
              <a:gd name="T19" fmla="*/ 285 h 292"/>
              <a:gd name="T20" fmla="*/ 13 w 2891"/>
              <a:gd name="T21" fmla="*/ 278 h 292"/>
              <a:gd name="T22" fmla="*/ 13 w 2891"/>
              <a:gd name="T23" fmla="*/ 278 h 292"/>
              <a:gd name="T24" fmla="*/ 2878 w 2891"/>
              <a:gd name="T25" fmla="*/ 278 h 292"/>
              <a:gd name="T26" fmla="*/ 2878 w 2891"/>
              <a:gd name="T27" fmla="*/ 14 h 292"/>
              <a:gd name="T28" fmla="*/ 13 w 2891"/>
              <a:gd name="T29" fmla="*/ 14 h 292"/>
              <a:gd name="T30" fmla="*/ 13 w 2891"/>
              <a:gd name="T31" fmla="*/ 27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1" h="292">
                <a:moveTo>
                  <a:pt x="0" y="0"/>
                </a:moveTo>
                <a:lnTo>
                  <a:pt x="0" y="0"/>
                </a:lnTo>
                <a:lnTo>
                  <a:pt x="2891" y="0"/>
                </a:lnTo>
                <a:lnTo>
                  <a:pt x="2891" y="292"/>
                </a:lnTo>
                <a:lnTo>
                  <a:pt x="0" y="292"/>
                </a:lnTo>
                <a:lnTo>
                  <a:pt x="0" y="0"/>
                </a:lnTo>
                <a:close/>
                <a:moveTo>
                  <a:pt x="2884" y="285"/>
                </a:moveTo>
                <a:lnTo>
                  <a:pt x="2884" y="285"/>
                </a:lnTo>
                <a:lnTo>
                  <a:pt x="2884" y="278"/>
                </a:lnTo>
                <a:lnTo>
                  <a:pt x="2884" y="285"/>
                </a:lnTo>
                <a:close/>
                <a:moveTo>
                  <a:pt x="13" y="278"/>
                </a:moveTo>
                <a:lnTo>
                  <a:pt x="13" y="278"/>
                </a:lnTo>
                <a:lnTo>
                  <a:pt x="2878" y="278"/>
                </a:lnTo>
                <a:lnTo>
                  <a:pt x="2878" y="14"/>
                </a:lnTo>
                <a:lnTo>
                  <a:pt x="13" y="14"/>
                </a:lnTo>
                <a:lnTo>
                  <a:pt x="13" y="278"/>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55"/>
          <p:cNvSpPr>
            <a:spLocks/>
          </p:cNvSpPr>
          <p:nvPr/>
        </p:nvSpPr>
        <p:spPr bwMode="auto">
          <a:xfrm>
            <a:off x="495300" y="2716213"/>
            <a:ext cx="2749550" cy="2540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57"/>
          <p:cNvSpPr>
            <a:spLocks/>
          </p:cNvSpPr>
          <p:nvPr/>
        </p:nvSpPr>
        <p:spPr bwMode="auto">
          <a:xfrm>
            <a:off x="495300" y="3074988"/>
            <a:ext cx="2736850" cy="265113"/>
          </a:xfrm>
          <a:custGeom>
            <a:avLst/>
            <a:gdLst>
              <a:gd name="T0" fmla="*/ 1 w 2866"/>
              <a:gd name="T1" fmla="*/ 277 h 277"/>
              <a:gd name="T2" fmla="*/ 1 w 2866"/>
              <a:gd name="T3" fmla="*/ 277 h 277"/>
              <a:gd name="T4" fmla="*/ 0 w 2866"/>
              <a:gd name="T5" fmla="*/ 12 h 277"/>
              <a:gd name="T6" fmla="*/ 2865 w 2866"/>
              <a:gd name="T7" fmla="*/ 0 h 277"/>
              <a:gd name="T8" fmla="*/ 2866 w 2866"/>
              <a:gd name="T9" fmla="*/ 265 h 277"/>
              <a:gd name="T10" fmla="*/ 1 w 2866"/>
              <a:gd name="T11" fmla="*/ 277 h 277"/>
            </a:gdLst>
            <a:ahLst/>
            <a:cxnLst>
              <a:cxn ang="0">
                <a:pos x="T0" y="T1"/>
              </a:cxn>
              <a:cxn ang="0">
                <a:pos x="T2" y="T3"/>
              </a:cxn>
              <a:cxn ang="0">
                <a:pos x="T4" y="T5"/>
              </a:cxn>
              <a:cxn ang="0">
                <a:pos x="T6" y="T7"/>
              </a:cxn>
              <a:cxn ang="0">
                <a:pos x="T8" y="T9"/>
              </a:cxn>
              <a:cxn ang="0">
                <a:pos x="T10" y="T11"/>
              </a:cxn>
            </a:cxnLst>
            <a:rect l="0" t="0" r="r" b="b"/>
            <a:pathLst>
              <a:path w="2866" h="277">
                <a:moveTo>
                  <a:pt x="1" y="277"/>
                </a:moveTo>
                <a:lnTo>
                  <a:pt x="1" y="277"/>
                </a:lnTo>
                <a:lnTo>
                  <a:pt x="0" y="12"/>
                </a:lnTo>
                <a:lnTo>
                  <a:pt x="2865" y="0"/>
                </a:lnTo>
                <a:lnTo>
                  <a:pt x="2866" y="265"/>
                </a:lnTo>
                <a:lnTo>
                  <a:pt x="1" y="277"/>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58"/>
          <p:cNvSpPr>
            <a:spLocks noEditPoints="1"/>
          </p:cNvSpPr>
          <p:nvPr/>
        </p:nvSpPr>
        <p:spPr bwMode="auto">
          <a:xfrm>
            <a:off x="482600" y="3060700"/>
            <a:ext cx="2762250" cy="290513"/>
          </a:xfrm>
          <a:custGeom>
            <a:avLst/>
            <a:gdLst>
              <a:gd name="T0" fmla="*/ 1 w 2892"/>
              <a:gd name="T1" fmla="*/ 304 h 304"/>
              <a:gd name="T2" fmla="*/ 1 w 2892"/>
              <a:gd name="T3" fmla="*/ 304 h 304"/>
              <a:gd name="T4" fmla="*/ 0 w 2892"/>
              <a:gd name="T5" fmla="*/ 13 h 304"/>
              <a:gd name="T6" fmla="*/ 2891 w 2892"/>
              <a:gd name="T7" fmla="*/ 0 h 304"/>
              <a:gd name="T8" fmla="*/ 2892 w 2892"/>
              <a:gd name="T9" fmla="*/ 285 h 304"/>
              <a:gd name="T10" fmla="*/ 2886 w 2892"/>
              <a:gd name="T11" fmla="*/ 285 h 304"/>
              <a:gd name="T12" fmla="*/ 2892 w 2892"/>
              <a:gd name="T13" fmla="*/ 285 h 304"/>
              <a:gd name="T14" fmla="*/ 2892 w 2892"/>
              <a:gd name="T15" fmla="*/ 292 h 304"/>
              <a:gd name="T16" fmla="*/ 1 w 2892"/>
              <a:gd name="T17" fmla="*/ 304 h 304"/>
              <a:gd name="T18" fmla="*/ 2878 w 2892"/>
              <a:gd name="T19" fmla="*/ 14 h 304"/>
              <a:gd name="T20" fmla="*/ 2878 w 2892"/>
              <a:gd name="T21" fmla="*/ 14 h 304"/>
              <a:gd name="T22" fmla="*/ 13 w 2892"/>
              <a:gd name="T23" fmla="*/ 26 h 304"/>
              <a:gd name="T24" fmla="*/ 14 w 2892"/>
              <a:gd name="T25" fmla="*/ 291 h 304"/>
              <a:gd name="T26" fmla="*/ 2879 w 2892"/>
              <a:gd name="T27" fmla="*/ 279 h 304"/>
              <a:gd name="T28" fmla="*/ 2878 w 2892"/>
              <a:gd name="T29" fmla="*/ 1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2" h="304">
                <a:moveTo>
                  <a:pt x="1" y="304"/>
                </a:moveTo>
                <a:lnTo>
                  <a:pt x="1" y="304"/>
                </a:lnTo>
                <a:lnTo>
                  <a:pt x="0" y="13"/>
                </a:lnTo>
                <a:lnTo>
                  <a:pt x="2891" y="0"/>
                </a:lnTo>
                <a:lnTo>
                  <a:pt x="2892" y="285"/>
                </a:lnTo>
                <a:lnTo>
                  <a:pt x="2886" y="285"/>
                </a:lnTo>
                <a:lnTo>
                  <a:pt x="2892" y="285"/>
                </a:lnTo>
                <a:lnTo>
                  <a:pt x="2892" y="292"/>
                </a:lnTo>
                <a:lnTo>
                  <a:pt x="1" y="304"/>
                </a:lnTo>
                <a:close/>
                <a:moveTo>
                  <a:pt x="2878" y="14"/>
                </a:moveTo>
                <a:lnTo>
                  <a:pt x="2878" y="14"/>
                </a:lnTo>
                <a:lnTo>
                  <a:pt x="13" y="26"/>
                </a:lnTo>
                <a:lnTo>
                  <a:pt x="14" y="291"/>
                </a:lnTo>
                <a:lnTo>
                  <a:pt x="2879" y="279"/>
                </a:lnTo>
                <a:lnTo>
                  <a:pt x="2878" y="14"/>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59"/>
          <p:cNvSpPr>
            <a:spLocks/>
          </p:cNvSpPr>
          <p:nvPr/>
        </p:nvSpPr>
        <p:spPr bwMode="auto">
          <a:xfrm>
            <a:off x="495300" y="3441700"/>
            <a:ext cx="2681288" cy="514350"/>
          </a:xfrm>
          <a:custGeom>
            <a:avLst/>
            <a:gdLst>
              <a:gd name="T0" fmla="*/ 0 w 2808"/>
              <a:gd name="T1" fmla="*/ 0 h 538"/>
              <a:gd name="T2" fmla="*/ 0 w 2808"/>
              <a:gd name="T3" fmla="*/ 0 h 538"/>
              <a:gd name="T4" fmla="*/ 2808 w 2808"/>
              <a:gd name="T5" fmla="*/ 0 h 538"/>
              <a:gd name="T6" fmla="*/ 2808 w 2808"/>
              <a:gd name="T7" fmla="*/ 538 h 538"/>
              <a:gd name="T8" fmla="*/ 0 w 2808"/>
              <a:gd name="T9" fmla="*/ 538 h 538"/>
              <a:gd name="T10" fmla="*/ 0 w 2808"/>
              <a:gd name="T11" fmla="*/ 0 h 538"/>
            </a:gdLst>
            <a:ahLst/>
            <a:cxnLst>
              <a:cxn ang="0">
                <a:pos x="T0" y="T1"/>
              </a:cxn>
              <a:cxn ang="0">
                <a:pos x="T2" y="T3"/>
              </a:cxn>
              <a:cxn ang="0">
                <a:pos x="T4" y="T5"/>
              </a:cxn>
              <a:cxn ang="0">
                <a:pos x="T6" y="T7"/>
              </a:cxn>
              <a:cxn ang="0">
                <a:pos x="T8" y="T9"/>
              </a:cxn>
              <a:cxn ang="0">
                <a:pos x="T10" y="T11"/>
              </a:cxn>
            </a:cxnLst>
            <a:rect l="0" t="0" r="r" b="b"/>
            <a:pathLst>
              <a:path w="2808" h="538">
                <a:moveTo>
                  <a:pt x="0" y="0"/>
                </a:moveTo>
                <a:lnTo>
                  <a:pt x="0" y="0"/>
                </a:lnTo>
                <a:lnTo>
                  <a:pt x="2808" y="0"/>
                </a:lnTo>
                <a:lnTo>
                  <a:pt x="2808" y="538"/>
                </a:lnTo>
                <a:lnTo>
                  <a:pt x="0" y="538"/>
                </a:lnTo>
                <a:lnTo>
                  <a:pt x="0" y="0"/>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60"/>
          <p:cNvSpPr>
            <a:spLocks noEditPoints="1"/>
          </p:cNvSpPr>
          <p:nvPr/>
        </p:nvSpPr>
        <p:spPr bwMode="auto">
          <a:xfrm>
            <a:off x="482600" y="3429000"/>
            <a:ext cx="2706688" cy="539750"/>
          </a:xfrm>
          <a:custGeom>
            <a:avLst/>
            <a:gdLst>
              <a:gd name="T0" fmla="*/ 0 w 2835"/>
              <a:gd name="T1" fmla="*/ 0 h 565"/>
              <a:gd name="T2" fmla="*/ 0 w 2835"/>
              <a:gd name="T3" fmla="*/ 0 h 565"/>
              <a:gd name="T4" fmla="*/ 2835 w 2835"/>
              <a:gd name="T5" fmla="*/ 0 h 565"/>
              <a:gd name="T6" fmla="*/ 2835 w 2835"/>
              <a:gd name="T7" fmla="*/ 565 h 565"/>
              <a:gd name="T8" fmla="*/ 0 w 2835"/>
              <a:gd name="T9" fmla="*/ 565 h 565"/>
              <a:gd name="T10" fmla="*/ 0 w 2835"/>
              <a:gd name="T11" fmla="*/ 0 h 565"/>
              <a:gd name="T12" fmla="*/ 2828 w 2835"/>
              <a:gd name="T13" fmla="*/ 558 h 565"/>
              <a:gd name="T14" fmla="*/ 2828 w 2835"/>
              <a:gd name="T15" fmla="*/ 558 h 565"/>
              <a:gd name="T16" fmla="*/ 2828 w 2835"/>
              <a:gd name="T17" fmla="*/ 551 h 565"/>
              <a:gd name="T18" fmla="*/ 2828 w 2835"/>
              <a:gd name="T19" fmla="*/ 558 h 565"/>
              <a:gd name="T20" fmla="*/ 13 w 2835"/>
              <a:gd name="T21" fmla="*/ 551 h 565"/>
              <a:gd name="T22" fmla="*/ 13 w 2835"/>
              <a:gd name="T23" fmla="*/ 551 h 565"/>
              <a:gd name="T24" fmla="*/ 2821 w 2835"/>
              <a:gd name="T25" fmla="*/ 551 h 565"/>
              <a:gd name="T26" fmla="*/ 2821 w 2835"/>
              <a:gd name="T27" fmla="*/ 13 h 565"/>
              <a:gd name="T28" fmla="*/ 13 w 2835"/>
              <a:gd name="T29" fmla="*/ 13 h 565"/>
              <a:gd name="T30" fmla="*/ 13 w 2835"/>
              <a:gd name="T31" fmla="*/ 55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5" h="565">
                <a:moveTo>
                  <a:pt x="0" y="0"/>
                </a:moveTo>
                <a:lnTo>
                  <a:pt x="0" y="0"/>
                </a:lnTo>
                <a:lnTo>
                  <a:pt x="2835" y="0"/>
                </a:lnTo>
                <a:lnTo>
                  <a:pt x="2835" y="565"/>
                </a:lnTo>
                <a:lnTo>
                  <a:pt x="0" y="565"/>
                </a:lnTo>
                <a:lnTo>
                  <a:pt x="0" y="0"/>
                </a:lnTo>
                <a:close/>
                <a:moveTo>
                  <a:pt x="2828" y="558"/>
                </a:moveTo>
                <a:lnTo>
                  <a:pt x="2828" y="558"/>
                </a:lnTo>
                <a:lnTo>
                  <a:pt x="2828" y="551"/>
                </a:lnTo>
                <a:lnTo>
                  <a:pt x="2828" y="558"/>
                </a:lnTo>
                <a:close/>
                <a:moveTo>
                  <a:pt x="13" y="551"/>
                </a:moveTo>
                <a:lnTo>
                  <a:pt x="13" y="551"/>
                </a:lnTo>
                <a:lnTo>
                  <a:pt x="2821" y="551"/>
                </a:lnTo>
                <a:lnTo>
                  <a:pt x="2821" y="13"/>
                </a:lnTo>
                <a:lnTo>
                  <a:pt x="13" y="13"/>
                </a:lnTo>
                <a:lnTo>
                  <a:pt x="13" y="551"/>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74950" y="2351088"/>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rgbClr val="4192C4"/>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87" name="Freeform 76"/>
          <p:cNvSpPr>
            <a:spLocks/>
          </p:cNvSpPr>
          <p:nvPr/>
        </p:nvSpPr>
        <p:spPr bwMode="auto">
          <a:xfrm>
            <a:off x="2770188" y="2343150"/>
            <a:ext cx="473075" cy="279400"/>
          </a:xfrm>
          <a:custGeom>
            <a:avLst/>
            <a:gdLst>
              <a:gd name="T0" fmla="*/ 489 w 496"/>
              <a:gd name="T1" fmla="*/ 285 h 292"/>
              <a:gd name="T2" fmla="*/ 489 w 496"/>
              <a:gd name="T3" fmla="*/ 285 h 292"/>
              <a:gd name="T4" fmla="*/ 489 w 496"/>
              <a:gd name="T5" fmla="*/ 278 h 292"/>
              <a:gd name="T6" fmla="*/ 13 w 496"/>
              <a:gd name="T7" fmla="*/ 278 h 292"/>
              <a:gd name="T8" fmla="*/ 13 w 496"/>
              <a:gd name="T9" fmla="*/ 14 h 292"/>
              <a:gd name="T10" fmla="*/ 483 w 496"/>
              <a:gd name="T11" fmla="*/ 14 h 292"/>
              <a:gd name="T12" fmla="*/ 483 w 496"/>
              <a:gd name="T13" fmla="*/ 285 h 292"/>
              <a:gd name="T14" fmla="*/ 489 w 496"/>
              <a:gd name="T15" fmla="*/ 285 h 292"/>
              <a:gd name="T16" fmla="*/ 489 w 496"/>
              <a:gd name="T17" fmla="*/ 278 h 292"/>
              <a:gd name="T18" fmla="*/ 489 w 496"/>
              <a:gd name="T19" fmla="*/ 285 h 292"/>
              <a:gd name="T20" fmla="*/ 496 w 496"/>
              <a:gd name="T21" fmla="*/ 285 h 292"/>
              <a:gd name="T22" fmla="*/ 496 w 496"/>
              <a:gd name="T23" fmla="*/ 0 h 292"/>
              <a:gd name="T24" fmla="*/ 0 w 496"/>
              <a:gd name="T25" fmla="*/ 0 h 292"/>
              <a:gd name="T26" fmla="*/ 0 w 496"/>
              <a:gd name="T27" fmla="*/ 292 h 292"/>
              <a:gd name="T28" fmla="*/ 496 w 496"/>
              <a:gd name="T29" fmla="*/ 292 h 292"/>
              <a:gd name="T30" fmla="*/ 496 w 496"/>
              <a:gd name="T31" fmla="*/ 285 h 292"/>
              <a:gd name="T32" fmla="*/ 489 w 496"/>
              <a:gd name="T33"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6" h="292">
                <a:moveTo>
                  <a:pt x="489" y="285"/>
                </a:moveTo>
                <a:lnTo>
                  <a:pt x="489" y="285"/>
                </a:lnTo>
                <a:lnTo>
                  <a:pt x="489" y="278"/>
                </a:lnTo>
                <a:lnTo>
                  <a:pt x="13" y="278"/>
                </a:lnTo>
                <a:lnTo>
                  <a:pt x="13" y="14"/>
                </a:lnTo>
                <a:lnTo>
                  <a:pt x="483" y="14"/>
                </a:lnTo>
                <a:lnTo>
                  <a:pt x="483" y="285"/>
                </a:lnTo>
                <a:lnTo>
                  <a:pt x="489" y="285"/>
                </a:lnTo>
                <a:lnTo>
                  <a:pt x="489" y="278"/>
                </a:lnTo>
                <a:lnTo>
                  <a:pt x="489" y="285"/>
                </a:lnTo>
                <a:lnTo>
                  <a:pt x="496" y="285"/>
                </a:lnTo>
                <a:lnTo>
                  <a:pt x="496" y="0"/>
                </a:lnTo>
                <a:lnTo>
                  <a:pt x="0" y="0"/>
                </a:lnTo>
                <a:lnTo>
                  <a:pt x="0" y="292"/>
                </a:lnTo>
                <a:lnTo>
                  <a:pt x="496" y="292"/>
                </a:lnTo>
                <a:lnTo>
                  <a:pt x="496" y="285"/>
                </a:lnTo>
                <a:lnTo>
                  <a:pt x="489" y="285"/>
                </a:lnTo>
                <a:close/>
              </a:path>
            </a:pathLst>
          </a:custGeom>
          <a:solidFill>
            <a:srgbClr val="4192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rgbClr val="4192C4"/>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1" name="Freeform 90"/>
          <p:cNvSpPr>
            <a:spLocks/>
          </p:cNvSpPr>
          <p:nvPr/>
        </p:nvSpPr>
        <p:spPr bwMode="auto">
          <a:xfrm>
            <a:off x="2816225" y="2024063"/>
            <a:ext cx="120650" cy="0"/>
          </a:xfrm>
          <a:custGeom>
            <a:avLst/>
            <a:gdLst>
              <a:gd name="T0" fmla="*/ 0 w 127"/>
              <a:gd name="T1" fmla="*/ 0 w 127"/>
              <a:gd name="T2" fmla="*/ 127 w 127"/>
            </a:gdLst>
            <a:ahLst/>
            <a:cxnLst>
              <a:cxn ang="0">
                <a:pos x="T0" y="0"/>
              </a:cxn>
              <a:cxn ang="0">
                <a:pos x="T1" y="0"/>
              </a:cxn>
              <a:cxn ang="0">
                <a:pos x="T2" y="0"/>
              </a:cxn>
            </a:cxnLst>
            <a:rect l="0" t="0" r="r" b="b"/>
            <a:pathLst>
              <a:path w="127">
                <a:moveTo>
                  <a:pt x="0" y="0"/>
                </a:moveTo>
                <a:lnTo>
                  <a:pt x="0" y="0"/>
                </a:lnTo>
                <a:lnTo>
                  <a:pt x="127" y="0"/>
                </a:lnTo>
              </a:path>
            </a:pathLst>
          </a:custGeom>
          <a:solidFill>
            <a:srgbClr val="44B9C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91"/>
          <p:cNvSpPr>
            <a:spLocks/>
          </p:cNvSpPr>
          <p:nvPr/>
        </p:nvSpPr>
        <p:spPr bwMode="auto">
          <a:xfrm>
            <a:off x="2779713" y="1778000"/>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rgbClr val="44B9C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92"/>
          <p:cNvSpPr>
            <a:spLocks/>
          </p:cNvSpPr>
          <p:nvPr/>
        </p:nvSpPr>
        <p:spPr bwMode="auto">
          <a:xfrm>
            <a:off x="3357563" y="2430463"/>
            <a:ext cx="122238" cy="0"/>
          </a:xfrm>
          <a:custGeom>
            <a:avLst/>
            <a:gdLst>
              <a:gd name="T0" fmla="*/ 0 w 127"/>
              <a:gd name="T1" fmla="*/ 0 w 127"/>
              <a:gd name="T2" fmla="*/ 127 w 127"/>
            </a:gdLst>
            <a:ahLst/>
            <a:cxnLst>
              <a:cxn ang="0">
                <a:pos x="T0" y="0"/>
              </a:cxn>
              <a:cxn ang="0">
                <a:pos x="T1" y="0"/>
              </a:cxn>
              <a:cxn ang="0">
                <a:pos x="T2" y="0"/>
              </a:cxn>
            </a:cxnLst>
            <a:rect l="0" t="0" r="r" b="b"/>
            <a:pathLst>
              <a:path w="127">
                <a:moveTo>
                  <a:pt x="0" y="0"/>
                </a:moveTo>
                <a:lnTo>
                  <a:pt x="0" y="0"/>
                </a:lnTo>
                <a:lnTo>
                  <a:pt x="127" y="0"/>
                </a:lnTo>
              </a:path>
            </a:pathLst>
          </a:custGeom>
          <a:solidFill>
            <a:srgbClr val="4192C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2638" y="2184400"/>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rgbClr val="4192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rgbClr val="4192C4"/>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rgbClr val="4192C4"/>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3287825" cy="2070844"/>
            <a:chOff x="5794661" y="1629492"/>
            <a:chExt cx="3287825" cy="2070844"/>
          </a:xfrm>
        </p:grpSpPr>
        <p:sp>
          <p:nvSpPr>
            <p:cNvPr id="10" name="Abgerundetes Rechteck 9"/>
            <p:cNvSpPr/>
            <p:nvPr/>
          </p:nvSpPr>
          <p:spPr>
            <a:xfrm>
              <a:off x="5866020" y="162949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t>
              </a:r>
            </a:p>
            <a:p>
              <a:pPr lvl="0"/>
              <a:endParaRPr lang="de-DE" sz="2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ab Klasse 6</a:t>
              </a:r>
            </a:p>
            <a:p>
              <a:pPr marL="285750" indent="-285750">
                <a:buFont typeface="Arial"/>
                <a:buChar char="•"/>
              </a:pPr>
              <a:r>
                <a:rPr lang="de-DE" sz="1600" dirty="0" smtClean="0">
                  <a:solidFill>
                    <a:schemeClr val="tx1">
                      <a:lumMod val="75000"/>
                      <a:lumOff val="25000"/>
                    </a:schemeClr>
                  </a:solidFill>
                  <a:latin typeface="Arial"/>
                  <a:cs typeface="Arial"/>
                </a:rPr>
                <a:t>zweite Fremdsprache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 d. R. Französisch)</a:t>
              </a:r>
            </a:p>
            <a:p>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Soziales </a:t>
              </a:r>
              <a:r>
                <a:rPr lang="de-DE" sz="1600" dirty="0">
                  <a:solidFill>
                    <a:schemeClr val="tx1">
                      <a:lumMod val="75000"/>
                      <a:lumOff val="25000"/>
                    </a:schemeClr>
                  </a:solidFill>
                  <a:latin typeface="Arial"/>
                  <a:cs typeface="Arial"/>
                </a:rPr>
                <a:t>(AES)</a:t>
              </a:r>
            </a:p>
          </p:txBody>
        </p:sp>
        <p:sp>
          <p:nvSpPr>
            <p:cNvPr id="21" name="Richtungspfeil 20"/>
            <p:cNvSpPr/>
            <p:nvPr/>
          </p:nvSpPr>
          <p:spPr>
            <a:xfrm>
              <a:off x="5794661" y="1629492"/>
              <a:ext cx="122680"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a:t>
            </a:r>
            <a:r>
              <a:rPr lang="de-DE" altLang="de-DE" sz="1100" dirty="0" smtClean="0">
                <a:solidFill>
                  <a:srgbClr val="FEFEFE"/>
                </a:solidFill>
                <a:latin typeface="Arial" pitchFamily="34" charset="0"/>
                <a:cs typeface="Arial" pitchFamily="34" charset="0"/>
              </a:rPr>
              <a:t>(mittleres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rgbClr val="4192C4"/>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a:t>
            </a:r>
            <a:r>
              <a:rPr lang="de-DE" altLang="de-DE" sz="1100" dirty="0" smtClean="0">
                <a:solidFill>
                  <a:srgbClr val="FEFEFE"/>
                </a:solidFill>
                <a:latin typeface="Arial" pitchFamily="34" charset="0"/>
                <a:cs typeface="Arial" pitchFamily="34" charset="0"/>
              </a:rPr>
              <a:t>(grundlegendes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smtClean="0"/>
              <a:t>Folie 11</a:t>
            </a:r>
            <a:endParaRPr lang="de-DE" dirty="0"/>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smtClean="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a:t>
            </a:r>
          </a:p>
          <a:p>
            <a:r>
              <a:rPr lang="de-DE" sz="1600" dirty="0" smtClean="0">
                <a:solidFill>
                  <a:schemeClr val="tx1">
                    <a:lumMod val="75000"/>
                    <a:lumOff val="25000"/>
                  </a:schemeClr>
                </a:solidFill>
                <a:latin typeface="Arial"/>
                <a:cs typeface="Arial"/>
              </a:rPr>
              <a:t>breite </a:t>
            </a:r>
            <a:r>
              <a:rPr lang="de-DE" sz="1600" dirty="0">
                <a:solidFill>
                  <a:schemeClr val="tx1">
                    <a:lumMod val="75000"/>
                    <a:lumOff val="25000"/>
                  </a:schemeClr>
                </a:solidFill>
                <a:latin typeface="Arial"/>
                <a:cs typeface="Arial"/>
              </a:rPr>
              <a:t>und vertiefte Allgemeinbildung </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Förderung der Fähigkeiten</a:t>
            </a:r>
          </a:p>
          <a:p>
            <a:pPr lvl="1">
              <a:buFont typeface="Symbol" charset="2"/>
              <a:buChar char="-"/>
            </a:pPr>
            <a:r>
              <a:rPr lang="de-DE" sz="1600" dirty="0" smtClean="0">
                <a:solidFill>
                  <a:schemeClr val="tx1">
                    <a:lumMod val="75000"/>
                    <a:lumOff val="25000"/>
                  </a:schemeClr>
                </a:solidFill>
                <a:latin typeface="Arial"/>
                <a:cs typeface="Arial"/>
              </a:rPr>
              <a:t>theoretische </a:t>
            </a:r>
            <a:r>
              <a:rPr lang="de-DE" sz="1600" dirty="0">
                <a:solidFill>
                  <a:schemeClr val="tx1">
                    <a:lumMod val="75000"/>
                    <a:lumOff val="25000"/>
                  </a:schemeClr>
                </a:solidFill>
                <a:latin typeface="Arial"/>
                <a:cs typeface="Arial"/>
              </a:rPr>
              <a:t>E</a:t>
            </a:r>
            <a:r>
              <a:rPr lang="de-DE" sz="1600" dirty="0" smtClean="0">
                <a:solidFill>
                  <a:schemeClr val="tx1">
                    <a:lumMod val="75000"/>
                    <a:lumOff val="25000"/>
                  </a:schemeClr>
                </a:solidFill>
                <a:latin typeface="Arial"/>
                <a:cs typeface="Arial"/>
              </a:rPr>
              <a:t>rkenntnisse nachzuvollziehen</a:t>
            </a:r>
          </a:p>
          <a:p>
            <a:pPr lvl="1">
              <a:buFont typeface="Symbol" charset="2"/>
              <a:buChar char="-"/>
            </a:pPr>
            <a:r>
              <a:rPr lang="de-DE" sz="1600" dirty="0" smtClean="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smtClean="0">
                <a:solidFill>
                  <a:schemeClr val="tx1">
                    <a:lumMod val="75000"/>
                    <a:lumOff val="25000"/>
                  </a:schemeClr>
                </a:solidFill>
                <a:latin typeface="Arial"/>
                <a:cs typeface="Arial"/>
              </a:rPr>
              <a:t>vielschichtige Zusammenhänge zu durchschauen</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musisch</a:t>
            </a:r>
            <a:r>
              <a:rPr lang="de-DE" sz="1600" dirty="0">
                <a:solidFill>
                  <a:schemeClr val="tx1">
                    <a:lumMod val="75000"/>
                    <a:lumOff val="25000"/>
                  </a:schemeClr>
                </a:solidFill>
                <a:latin typeface="Arial"/>
                <a:cs typeface="Arial"/>
              </a:rPr>
              <a:t>-ästhetischen </a:t>
            </a:r>
            <a:r>
              <a:rPr lang="de-DE" sz="1600" dirty="0" smtClean="0">
                <a:solidFill>
                  <a:schemeClr val="tx1">
                    <a:lumMod val="75000"/>
                    <a:lumOff val="25000"/>
                  </a:schemeClr>
                </a:solidFill>
                <a:latin typeface="Arial"/>
                <a:cs typeface="Arial"/>
              </a:rPr>
              <a:t>Bereich</a:t>
            </a:r>
            <a:endParaRPr lang="de-DE" sz="1600" dirty="0">
              <a:solidFill>
                <a:schemeClr val="tx1">
                  <a:lumMod val="75000"/>
                  <a:lumOff val="25000"/>
                </a:schemeClr>
              </a:solidFill>
              <a:latin typeface="Arial"/>
              <a:cs typeface="Arial"/>
            </a:endParaRP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t>Das </a:t>
            </a:r>
            <a:r>
              <a:rPr lang="de-DE" sz="3000" dirty="0" smtClean="0"/>
              <a:t>Gymnasium</a:t>
            </a:r>
            <a:endParaRPr lang="de-DE" sz="3000" dirty="0"/>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5193527"/>
            <a:ext cx="8380411" cy="288040"/>
          </a:xfrm>
          <a:prstGeom prst="rect">
            <a:avLst/>
          </a:prstGeom>
          <a:solidFill>
            <a:srgbClr val="1E90BC">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553567"/>
            <a:ext cx="8380411" cy="288040"/>
          </a:xfrm>
          <a:prstGeom prst="rect">
            <a:avLst/>
          </a:prstGeom>
          <a:solidFill>
            <a:srgbClr val="1E90B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p:txBody>
          <a:bodyPr/>
          <a:lstStyle/>
          <a:p>
            <a:r>
              <a:rPr lang="de-DE" smtClean="0">
                <a:solidFill>
                  <a:srgbClr val="C9C9C9">
                    <a:lumMod val="50000"/>
                  </a:srgbClr>
                </a:solidFill>
              </a:rPr>
              <a:t>Folie 12</a:t>
            </a:r>
            <a:endParaRPr lang="de-DE" dirty="0">
              <a:solidFill>
                <a:srgbClr val="C9C9C9">
                  <a:lumMod val="50000"/>
                </a:srgbClr>
              </a:solidFill>
            </a:endParaRP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smtClean="0">
                <a:solidFill>
                  <a:schemeClr val="tx1">
                    <a:lumMod val="75000"/>
                    <a:lumOff val="25000"/>
                  </a:schemeClr>
                </a:solidFill>
                <a:latin typeface="Arial"/>
                <a:cs typeface="Arial"/>
              </a:rPr>
              <a:t>„</a:t>
            </a:r>
            <a:r>
              <a:rPr lang="de-DE" sz="1600" dirty="0">
                <a:solidFill>
                  <a:schemeClr val="tx1">
                    <a:lumMod val="75000"/>
                    <a:lumOff val="25000"/>
                  </a:schemeClr>
                </a:solidFill>
                <a:latin typeface="Arial"/>
                <a:cs typeface="Arial"/>
              </a:rPr>
              <a:t>Gut ankommen </a:t>
            </a:r>
            <a:r>
              <a:rPr lang="de-DE" sz="1600" dirty="0" smtClean="0">
                <a:solidFill>
                  <a:schemeClr val="tx1">
                    <a:lumMod val="75000"/>
                    <a:lumOff val="25000"/>
                  </a:schemeClr>
                </a:solidFill>
                <a:latin typeface="Arial"/>
                <a:cs typeface="Arial"/>
              </a:rPr>
              <a:t>am Gymnasium“</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individuelle Förderung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in Klasse 5</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smtClean="0">
                <a:solidFill>
                  <a:schemeClr val="tx1">
                    <a:lumMod val="75000"/>
                    <a:lumOff val="25000"/>
                  </a:schemeClr>
                </a:solidFill>
                <a:latin typeface="Arial"/>
                <a:cs typeface="Arial"/>
              </a:rPr>
              <a:t>zweite Fremdsprache ab </a:t>
            </a:r>
            <a:r>
              <a:rPr lang="de-DE" sz="1600" dirty="0">
                <a:solidFill>
                  <a:schemeClr val="tx1">
                    <a:lumMod val="75000"/>
                    <a:lumOff val="25000"/>
                  </a:schemeClr>
                </a:solidFill>
                <a:latin typeface="Arial"/>
                <a:cs typeface="Arial"/>
              </a:rPr>
              <a:t>Klasse </a:t>
            </a:r>
            <a:r>
              <a:rPr lang="de-DE" sz="1600" dirty="0" smtClean="0">
                <a:solidFill>
                  <a:schemeClr val="tx1">
                    <a:lumMod val="75000"/>
                    <a:lumOff val="25000"/>
                  </a:schemeClr>
                </a:solidFill>
                <a:latin typeface="Arial"/>
                <a:cs typeface="Arial"/>
              </a:rPr>
              <a:t>6 verpflichtend</a:t>
            </a:r>
          </a:p>
          <a:p>
            <a:pPr marL="109728" indent="0">
              <a:buNone/>
            </a:pPr>
            <a:endParaRPr lang="de-DE" sz="1600" dirty="0" smtClean="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rPr>
              <a:t>Das Gymnasium</a:t>
            </a:r>
            <a:endParaRPr lang="de-DE" sz="3000" dirty="0">
              <a:solidFill>
                <a:srgbClr val="000000">
                  <a:lumMod val="75000"/>
                  <a:lumOff val="25000"/>
                </a:srgbClr>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2941120566"/>
              </p:ext>
            </p:extLst>
          </p:nvPr>
        </p:nvGraphicFramePr>
        <p:xfrm>
          <a:off x="529208" y="519353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xmlns="" val="20000"/>
                    </a:ext>
                  </a:extLst>
                </a:gridCol>
                <a:gridCol w="6376201">
                  <a:extLst>
                    <a:ext uri="{9D8B030D-6E8A-4147-A177-3AD203B41FA5}">
                      <a16:colId xmlns:a16="http://schemas.microsoft.com/office/drawing/2014/main" xmlns="" val="20001"/>
                    </a:ext>
                  </a:extLst>
                </a:gridCol>
              </a:tblGrid>
              <a:tr h="3600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1"/>
                  </a:ext>
                </a:extLst>
              </a:tr>
            </a:tbl>
          </a:graphicData>
        </a:graphic>
      </p:graphicFrame>
      <p:sp>
        <p:nvSpPr>
          <p:cNvPr id="10" name="Rechteck 9"/>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2" name="Gruppieren 1"/>
          <p:cNvGrpSpPr/>
          <p:nvPr/>
        </p:nvGrpSpPr>
        <p:grpSpPr>
          <a:xfrm>
            <a:off x="5019145" y="1834509"/>
            <a:ext cx="4122186" cy="1656184"/>
            <a:chOff x="5019145" y="1638629"/>
            <a:chExt cx="4122186" cy="1656184"/>
          </a:xfrm>
        </p:grpSpPr>
        <p:sp>
          <p:nvSpPr>
            <p:cNvPr id="12" name="Abgerundetes Rechteck 11"/>
            <p:cNvSpPr/>
            <p:nvPr/>
          </p:nvSpPr>
          <p:spPr>
            <a:xfrm>
              <a:off x="5091154" y="163862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 </a:t>
              </a:r>
            </a:p>
            <a:p>
              <a:pPr marL="285750" indent="-285750">
                <a:buFont typeface="Arial"/>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smtClean="0">
                  <a:solidFill>
                    <a:schemeClr val="tx1">
                      <a:lumMod val="75000"/>
                      <a:lumOff val="25000"/>
                    </a:schemeClr>
                  </a:solidFill>
                  <a:latin typeface="Arial"/>
                  <a:cs typeface="Arial"/>
                </a:rPr>
                <a:t>dritte </a:t>
              </a:r>
              <a:r>
                <a:rPr lang="de-DE" sz="1600" dirty="0">
                  <a:solidFill>
                    <a:schemeClr val="tx1">
                      <a:lumMod val="75000"/>
                      <a:lumOff val="25000"/>
                    </a:schemeClr>
                  </a:solidFill>
                  <a:latin typeface="Arial"/>
                  <a:cs typeface="Arial"/>
                </a:rPr>
                <a:t>Fremdsprache </a:t>
              </a:r>
            </a:p>
            <a:p>
              <a:pPr marL="285750" indent="-285750">
                <a:buFont typeface="Arial"/>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a:t>
              </a:r>
              <a:r>
                <a:rPr lang="de-DE" sz="1600" dirty="0" smtClean="0">
                  <a:solidFill>
                    <a:schemeClr val="tx1">
                      <a:lumMod val="75000"/>
                      <a:lumOff val="25000"/>
                    </a:schemeClr>
                  </a:solidFill>
                  <a:latin typeface="Arial"/>
                  <a:cs typeface="Arial"/>
                </a:rPr>
                <a:t>                  Bildende </a:t>
              </a:r>
              <a:r>
                <a:rPr lang="de-DE" sz="1600" dirty="0">
                  <a:solidFill>
                    <a:schemeClr val="tx1">
                      <a:lumMod val="75000"/>
                      <a:lumOff val="25000"/>
                    </a:schemeClr>
                  </a:solidFill>
                  <a:latin typeface="Arial"/>
                  <a:cs typeface="Arial"/>
                </a:rPr>
                <a:t>Kunst</a:t>
              </a:r>
            </a:p>
          </p:txBody>
        </p:sp>
        <p:sp>
          <p:nvSpPr>
            <p:cNvPr id="16" name="Richtungspfeil 15"/>
            <p:cNvSpPr/>
            <p:nvPr/>
          </p:nvSpPr>
          <p:spPr>
            <a:xfrm>
              <a:off x="5019145" y="1660725"/>
              <a:ext cx="124795"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t>
            </a:r>
            <a:r>
              <a:rPr lang="de-DE" sz="1600" dirty="0" smtClean="0">
                <a:solidFill>
                  <a:schemeClr val="tx1">
                    <a:lumMod val="75000"/>
                    <a:lumOff val="25000"/>
                  </a:schemeClr>
                </a:solidFill>
                <a:latin typeface="Arial"/>
                <a:cs typeface="Arial"/>
              </a:rPr>
              <a:t>Allgemeinbildung, d.h</a:t>
            </a:r>
            <a:r>
              <a:rPr lang="de-DE" sz="1600" dirty="0">
                <a:solidFill>
                  <a:schemeClr val="tx1">
                    <a:lumMod val="75000"/>
                    <a:lumOff val="25000"/>
                  </a:schemeClr>
                </a:solidFill>
                <a:latin typeface="Arial"/>
                <a:cs typeface="Arial"/>
              </a:rPr>
              <a:t>.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11"/>
          </p:nvPr>
        </p:nvSpPr>
        <p:spPr>
          <a:xfrm>
            <a:off x="467544" y="6093336"/>
            <a:ext cx="917952" cy="360000"/>
          </a:xfrm>
        </p:spPr>
        <p:txBody>
          <a:bodyPr/>
          <a:lstStyle/>
          <a:p>
            <a:r>
              <a:rPr lang="de-DE" dirty="0" err="1"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smtClean="0">
                <a:solidFill>
                  <a:srgbClr val="C9C9C9">
                    <a:lumMod val="50000"/>
                  </a:srgbClr>
                </a:solidFill>
              </a:rPr>
              <a:t>Folie 13</a:t>
            </a:r>
            <a:endParaRPr lang="de-DE" dirty="0">
              <a:solidFill>
                <a:srgbClr val="C9C9C9">
                  <a:lumMod val="50000"/>
                </a:srgbClr>
              </a:solidFill>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rPr>
              <a:t>Die Gemeinschaftsschule</a:t>
            </a:r>
            <a:endParaRPr lang="de-DE" sz="3000" dirty="0">
              <a:solidFill>
                <a:srgbClr val="000000">
                  <a:lumMod val="75000"/>
                  <a:lumOff val="25000"/>
                </a:srgbClr>
              </a:solidFill>
            </a:endParaRP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72157" y="4094199"/>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a:t>Befähigung zu eigenverantwortlichem Lernen</a:t>
            </a:r>
          </a:p>
          <a:p>
            <a:pPr>
              <a:lnSpc>
                <a:spcPts val="2400"/>
              </a:lnSpc>
            </a:pPr>
            <a:r>
              <a:rPr lang="de-DE" dirty="0"/>
              <a:t>e</a:t>
            </a:r>
            <a:r>
              <a:rPr lang="de-DE" altLang="de-DE" dirty="0"/>
              <a:t>nge Begleitung des individuellen Lernprozesses mit </a:t>
            </a:r>
            <a:r>
              <a:rPr lang="de-DE" dirty="0"/>
              <a:t>Coaching für jede Schülerin / jeden Schüler</a:t>
            </a:r>
          </a:p>
          <a:p>
            <a:pPr>
              <a:lnSpc>
                <a:spcPts val="2400"/>
              </a:lnSpc>
            </a:pPr>
            <a:r>
              <a:rPr lang="de-DE" dirty="0"/>
              <a:t>detaillierte Leistungsrückmeldung</a:t>
            </a:r>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Font typeface="Arial" pitchFamily="34" charset="0"/>
              <a:buNone/>
            </a:pPr>
            <a:r>
              <a:rPr lang="de-DE" sz="1600" dirty="0" smtClean="0">
                <a:solidFill>
                  <a:srgbClr val="4774B2"/>
                </a:solidFill>
                <a:latin typeface="Arial"/>
                <a:cs typeface="Arial"/>
              </a:rPr>
              <a:t>grundlegenden Niveaus   (G) </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r>
              <a:rPr lang="de-DE" sz="1600" dirty="0" smtClean="0">
                <a:solidFill>
                  <a:srgbClr val="1E90BC"/>
                </a:solidFill>
                <a:latin typeface="Arial"/>
                <a:cs typeface="Arial"/>
              </a:rPr>
              <a:t>mittleren Niveaus 	    (M) </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(Ziel: Realschulabschluss) oder </a:t>
            </a:r>
          </a:p>
          <a:p>
            <a:pPr marL="667512" lvl="2" indent="0">
              <a:lnSpc>
                <a:spcPts val="1700"/>
              </a:lnSpc>
              <a:buFont typeface="Arial" pitchFamily="34" charset="0"/>
              <a:buNone/>
            </a:pPr>
            <a:r>
              <a:rPr lang="de-DE" sz="1600" dirty="0" smtClean="0">
                <a:solidFill>
                  <a:srgbClr val="1EBCC2"/>
                </a:solidFill>
                <a:latin typeface="Arial"/>
                <a:cs typeface="Arial"/>
              </a:rPr>
              <a:t>erweiterten Niveaus         (E)      </a:t>
            </a:r>
          </a:p>
          <a:p>
            <a:pPr marL="667512" lvl="2" indent="0">
              <a:lnSpc>
                <a:spcPts val="1700"/>
              </a:lnSpc>
              <a:buFont typeface="Arial" pitchFamily="34" charset="0"/>
              <a:buNone/>
            </a:pPr>
            <a:r>
              <a:rPr lang="de-DE" sz="1600" dirty="0" smtClean="0">
                <a:solidFill>
                  <a:schemeClr val="tx1">
                    <a:lumMod val="75000"/>
                    <a:lumOff val="25000"/>
                  </a:schemeClr>
                </a:solidFill>
                <a:latin typeface="Arial"/>
                <a:cs typeface="Arial"/>
              </a:rPr>
              <a:t>(Ziel: allgemeine Hochschulreife).</a:t>
            </a:r>
            <a:endParaRPr lang="de-DE" sz="16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rgbClr val="1E90BC">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rgbClr val="1E90B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rgbClr val="1E90BC">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rgbClr val="1E90B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11"/>
          </p:nvPr>
        </p:nvSpPr>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p:txBody>
          <a:bodyPr/>
          <a:lstStyle/>
          <a:p>
            <a:r>
              <a:rPr lang="de-DE" smtClean="0">
                <a:solidFill>
                  <a:srgbClr val="C9C9C9">
                    <a:lumMod val="50000"/>
                  </a:srgbClr>
                </a:solidFill>
              </a:rPr>
              <a:t>Folie 14</a:t>
            </a:r>
            <a:endParaRPr lang="de-DE" dirty="0">
              <a:solidFill>
                <a:srgbClr val="C9C9C9">
                  <a:lumMod val="50000"/>
                </a:srgbClr>
              </a:solidFill>
            </a:endParaRP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smtClean="0">
                <a:solidFill>
                  <a:schemeClr val="tx1">
                    <a:lumMod val="75000"/>
                    <a:lumOff val="25000"/>
                  </a:schemeClr>
                </a:solidFill>
                <a:latin typeface="Arial"/>
                <a:cs typeface="Arial"/>
              </a:rPr>
              <a:t>Lernen </a:t>
            </a:r>
            <a:r>
              <a:rPr lang="de-DE" altLang="de-DE" sz="1600" dirty="0">
                <a:solidFill>
                  <a:schemeClr val="tx1">
                    <a:lumMod val="75000"/>
                    <a:lumOff val="25000"/>
                  </a:schemeClr>
                </a:solidFill>
                <a:latin typeface="Arial"/>
                <a:cs typeface="Arial"/>
              </a:rPr>
              <a:t>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rPr>
              <a:t>Die Gemeinschaftsschule</a:t>
            </a:r>
            <a:endParaRPr lang="de-DE" sz="3000" dirty="0">
              <a:solidFill>
                <a:srgbClr val="000000">
                  <a:lumMod val="75000"/>
                  <a:lumOff val="25000"/>
                </a:srgbClr>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3233328643"/>
              </p:ext>
            </p:extLst>
          </p:nvPr>
        </p:nvGraphicFramePr>
        <p:xfrm>
          <a:off x="460313" y="4484932"/>
          <a:ext cx="8282756" cy="1421562"/>
        </p:xfrm>
        <a:graphic>
          <a:graphicData uri="http://schemas.openxmlformats.org/drawingml/2006/table">
            <a:tbl>
              <a:tblPr firstRow="1" bandRow="1">
                <a:tableStyleId>{2D5ABB26-0587-4C30-8999-92F81FD0307C}</a:tableStyleId>
              </a:tblPr>
              <a:tblGrid>
                <a:gridCol w="1427179">
                  <a:extLst>
                    <a:ext uri="{9D8B030D-6E8A-4147-A177-3AD203B41FA5}">
                      <a16:colId xmlns:a16="http://schemas.microsoft.com/office/drawing/2014/main" xmlns="" val="20000"/>
                    </a:ext>
                  </a:extLst>
                </a:gridCol>
                <a:gridCol w="6855577">
                  <a:extLst>
                    <a:ext uri="{9D8B030D-6E8A-4147-A177-3AD203B41FA5}">
                      <a16:colId xmlns:a16="http://schemas.microsoft.com/office/drawing/2014/main" xmlns="" val="20001"/>
                    </a:ext>
                  </a:extLst>
                </a:gridCol>
              </a:tblGrid>
              <a:tr h="355054">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355054">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xmlns=""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2"/>
                  </a:ext>
                </a:extLst>
              </a:tr>
              <a:tr h="3564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Klasse 13</a:t>
                      </a:r>
                      <a:endParaRPr kumimoji="0" lang="de-DE" sz="160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Abitur (an </a:t>
                      </a:r>
                      <a:r>
                        <a:rPr kumimoji="0" lang="de-DE" altLang="de-DE" sz="1600" kern="1200" dirty="0" smtClean="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xmlns=""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a:t>
            </a:r>
            <a:r>
              <a:rPr lang="de-DE" sz="1600" dirty="0" smtClean="0">
                <a:solidFill>
                  <a:schemeClr val="tx1">
                    <a:lumMod val="75000"/>
                    <a:lumOff val="25000"/>
                  </a:schemeClr>
                </a:solidFill>
                <a:latin typeface="Arial"/>
                <a:cs typeface="Arial"/>
              </a:rPr>
              <a:t>NwT)</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gf</a:t>
            </a:r>
            <a:r>
              <a:rPr lang="de-DE" sz="1600" dirty="0">
                <a:solidFill>
                  <a:schemeClr val="tx1">
                    <a:lumMod val="75000"/>
                    <a:lumOff val="25000"/>
                  </a:schemeClr>
                </a:solidFill>
                <a:latin typeface="Arial"/>
                <a:cs typeface="Arial"/>
              </a:rPr>
              <a:t>. dritte Fremdsprache (Spanisch</a:t>
            </a:r>
            <a:r>
              <a:rPr lang="de-DE" sz="1600" dirty="0" smtClean="0">
                <a:solidFill>
                  <a:schemeClr val="tx1">
                    <a:lumMod val="75000"/>
                    <a:lumOff val="25000"/>
                  </a:schemeClr>
                </a:solidFill>
                <a:latin typeface="Arial"/>
                <a:cs typeface="Arial"/>
              </a:rPr>
              <a:t>)</a:t>
            </a:r>
          </a:p>
        </p:txBody>
      </p:sp>
      <p:sp>
        <p:nvSpPr>
          <p:cNvPr id="10" name="Rechteck 9"/>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Abgerundetes Rechteck 22"/>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smtClean="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smtClean="0">
                <a:solidFill>
                  <a:schemeClr val="tx1">
                    <a:lumMod val="75000"/>
                    <a:lumOff val="25000"/>
                  </a:schemeClr>
                </a:solidFill>
                <a:latin typeface="Arial"/>
                <a:cs typeface="Arial"/>
              </a:rPr>
              <a:t>zweite Fremdsprache (Französisch)</a:t>
            </a:r>
          </a:p>
          <a:p>
            <a:pPr>
              <a:lnSpc>
                <a:spcPts val="1800"/>
              </a:lnSpc>
            </a:pPr>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smtClean="0"/>
              <a:t>Folie 15</a:t>
            </a:r>
            <a:endParaRPr lang="de-DE" dirty="0"/>
          </a:p>
        </p:txBody>
      </p:sp>
      <p:sp>
        <p:nvSpPr>
          <p:cNvPr id="17"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Schulartübergreifendes – </a:t>
            </a:r>
          </a:p>
          <a:p>
            <a:r>
              <a:rPr lang="de-DE" sz="3000" dirty="0" smtClean="0"/>
              <a:t>Wahlpflichtfächer/Profilfächer/Wahlfach Informatik </a:t>
            </a:r>
            <a:endParaRPr lang="de-DE" sz="3000" dirty="0"/>
          </a:p>
        </p:txBody>
      </p:sp>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Abgerundetes Rechteck 10"/>
          <p:cNvSpPr/>
          <p:nvPr/>
        </p:nvSpPr>
        <p:spPr>
          <a:xfrm>
            <a:off x="3426515" y="1828546"/>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5" name="Abgerundetes Rechteck 14"/>
          <p:cNvSpPr/>
          <p:nvPr/>
        </p:nvSpPr>
        <p:spPr>
          <a:xfrm>
            <a:off x="3436676" y="2673865"/>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8" name="Abgerundetes Rechteck 17"/>
          <p:cNvSpPr/>
          <p:nvPr/>
        </p:nvSpPr>
        <p:spPr>
          <a:xfrm>
            <a:off x="3426516" y="3814064"/>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19" name="Abgerundetes Rechteck 18"/>
          <p:cNvSpPr/>
          <p:nvPr/>
        </p:nvSpPr>
        <p:spPr>
          <a:xfrm>
            <a:off x="3436676" y="440522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Tree>
    <p:extLst>
      <p:ext uri="{BB962C8B-B14F-4D97-AF65-F5344CB8AC3E}">
        <p14:creationId xmlns:p14="http://schemas.microsoft.com/office/powerpoint/2010/main" val="163441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2901696" y="2615184"/>
            <a:ext cx="5950526" cy="1731264"/>
          </a:xfrm>
          <a:prstGeom prst="roundRect">
            <a:avLst>
              <a:gd name="adj" fmla="val 0"/>
            </a:avLst>
          </a:prstGeom>
          <a:solidFill>
            <a:srgbClr val="4774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16</a:t>
            </a:r>
          </a:p>
          <a:p>
            <a:endParaRPr lang="de-DE" dirty="0"/>
          </a:p>
        </p:txBody>
      </p:sp>
      <p:sp>
        <p:nvSpPr>
          <p:cNvPr id="14" name="Abgerundetes Rechteck 13"/>
          <p:cNvSpPr/>
          <p:nvPr/>
        </p:nvSpPr>
        <p:spPr>
          <a:xfrm>
            <a:off x="457199" y="2903753"/>
            <a:ext cx="2389196" cy="72007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lvl="0"/>
            <a:r>
              <a:rPr lang="de-DE" sz="1600" b="1" dirty="0" smtClean="0">
                <a:solidFill>
                  <a:srgbClr val="3A5B9B"/>
                </a:solidFill>
                <a:latin typeface="Arial"/>
                <a:cs typeface="Arial"/>
              </a:rPr>
              <a:t>Hauptschule/</a:t>
            </a:r>
          </a:p>
          <a:p>
            <a:pPr lvl="0"/>
            <a:r>
              <a:rPr lang="de-DE" sz="1600" b="1" dirty="0" smtClean="0">
                <a:solidFill>
                  <a:srgbClr val="3A5B9B"/>
                </a:solidFill>
                <a:latin typeface="Arial"/>
                <a:cs typeface="Arial"/>
              </a:rPr>
              <a:t>Werkrealschule</a:t>
            </a:r>
            <a:endParaRPr lang="de-DE" sz="1200" b="1" dirty="0">
              <a:solidFill>
                <a:srgbClr val="3A5B9B"/>
              </a:solidFill>
              <a:latin typeface="Arial"/>
              <a:cs typeface="Arial"/>
            </a:endParaRPr>
          </a:p>
        </p:txBody>
      </p:sp>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Schulartübergreifendes – </a:t>
            </a:r>
          </a:p>
          <a:p>
            <a:r>
              <a:rPr lang="de-DE" sz="3000" dirty="0" smtClean="0"/>
              <a:t>Wahlpflichtfächer/Profilfächer/Wahlfach Informatik </a:t>
            </a:r>
            <a:endParaRPr lang="de-DE" sz="3000" dirty="0"/>
          </a:p>
        </p:txBody>
      </p:sp>
      <p:sp>
        <p:nvSpPr>
          <p:cNvPr id="12" name="Abgerundetes Rechteck 11"/>
          <p:cNvSpPr/>
          <p:nvPr/>
        </p:nvSpPr>
        <p:spPr>
          <a:xfrm>
            <a:off x="3426515" y="1828546"/>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3436676" y="2673865"/>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3426516" y="3814064"/>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17" name="Abgerundetes Rechteck 16"/>
          <p:cNvSpPr/>
          <p:nvPr/>
        </p:nvSpPr>
        <p:spPr>
          <a:xfrm>
            <a:off x="3436676" y="440522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Tree>
    <p:extLst>
      <p:ext uri="{BB962C8B-B14F-4D97-AF65-F5344CB8AC3E}">
        <p14:creationId xmlns:p14="http://schemas.microsoft.com/office/powerpoint/2010/main" val="59812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2901696" y="1762124"/>
            <a:ext cx="5950526" cy="2556000"/>
          </a:xfrm>
          <a:prstGeom prst="roundRect">
            <a:avLst>
              <a:gd name="adj" fmla="val 0"/>
            </a:avLst>
          </a:prstGeom>
          <a:solidFill>
            <a:srgbClr val="1E90B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Abgerundetes Rechteck 14"/>
          <p:cNvSpPr/>
          <p:nvPr/>
        </p:nvSpPr>
        <p:spPr>
          <a:xfrm>
            <a:off x="467544" y="2375161"/>
            <a:ext cx="2373060" cy="72007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lang="de-DE" sz="1600" b="1" dirty="0" smtClean="0">
                <a:solidFill>
                  <a:srgbClr val="1E90A7"/>
                </a:solidFill>
                <a:latin typeface="Arial"/>
                <a:cs typeface="Arial"/>
              </a:rPr>
              <a:t>Realschule</a:t>
            </a:r>
            <a:r>
              <a:rPr lang="de-DE" sz="1600" b="1" dirty="0" smtClean="0">
                <a:solidFill>
                  <a:srgbClr val="1E90A7"/>
                </a:solidFill>
                <a:latin typeface="Garamond"/>
                <a:cs typeface="Garamond"/>
              </a:rPr>
              <a:t> </a:t>
            </a:r>
            <a:endParaRPr lang="de-DE" sz="1600" b="1" dirty="0">
              <a:solidFill>
                <a:srgbClr val="1E90A7"/>
              </a:solidFill>
              <a:latin typeface="Garamond"/>
              <a:cs typeface="Garamond"/>
            </a:endParaRPr>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17</a:t>
            </a:r>
            <a:endParaRPr lang="de-DE" dirty="0"/>
          </a:p>
        </p:txBody>
      </p:sp>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Schulartübergreifendes – </a:t>
            </a:r>
          </a:p>
          <a:p>
            <a:r>
              <a:rPr lang="de-DE" sz="3000" dirty="0" smtClean="0"/>
              <a:t>Wahlpflichtfächer/Profilfächer/Wahlfach Informatik </a:t>
            </a:r>
            <a:endParaRPr lang="de-DE" sz="3000" dirty="0"/>
          </a:p>
        </p:txBody>
      </p:sp>
      <p:sp>
        <p:nvSpPr>
          <p:cNvPr id="12" name="Abgerundetes Rechteck 11"/>
          <p:cNvSpPr/>
          <p:nvPr/>
        </p:nvSpPr>
        <p:spPr>
          <a:xfrm>
            <a:off x="3426515" y="1828546"/>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3436676" y="2673865"/>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4" name="Abgerundetes Rechteck 13"/>
          <p:cNvSpPr/>
          <p:nvPr/>
        </p:nvSpPr>
        <p:spPr>
          <a:xfrm>
            <a:off x="3426516" y="3814064"/>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17" name="Abgerundetes Rechteck 16"/>
          <p:cNvSpPr/>
          <p:nvPr/>
        </p:nvSpPr>
        <p:spPr>
          <a:xfrm>
            <a:off x="3436676" y="440522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2901696" y="4332738"/>
            <a:ext cx="5950526" cy="1512000"/>
          </a:xfrm>
          <a:prstGeom prst="roundRect">
            <a:avLst>
              <a:gd name="adj" fmla="val 0"/>
            </a:avLst>
          </a:prstGeom>
          <a:solidFill>
            <a:srgbClr val="1EBCC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a:t>
            </a:r>
            <a:endParaRPr lang="de-DE" dirty="0"/>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18</a:t>
            </a:r>
            <a:endParaRPr lang="de-DE" dirty="0"/>
          </a:p>
        </p:txBody>
      </p:sp>
      <p:sp>
        <p:nvSpPr>
          <p:cNvPr id="18" name="Abgerundetes Rechteck 17"/>
          <p:cNvSpPr/>
          <p:nvPr/>
        </p:nvSpPr>
        <p:spPr>
          <a:xfrm>
            <a:off x="457200" y="4474076"/>
            <a:ext cx="2373060" cy="72007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lang="de-DE" sz="1600" b="1" dirty="0">
                <a:solidFill>
                  <a:srgbClr val="1EBCC2"/>
                </a:solidFill>
                <a:latin typeface="Arial"/>
                <a:cs typeface="Arial"/>
              </a:rPr>
              <a:t>Gymnasium</a:t>
            </a:r>
            <a:r>
              <a:rPr lang="de-DE" sz="1600" b="1" dirty="0"/>
              <a:t> </a:t>
            </a:r>
          </a:p>
        </p:txBody>
      </p:sp>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Schulartübergreifendes – </a:t>
            </a:r>
          </a:p>
          <a:p>
            <a:r>
              <a:rPr lang="de-DE" sz="3000" dirty="0" smtClean="0"/>
              <a:t>Wahlpflichtfächer/Profilfächer/Wahlfach Informatik </a:t>
            </a:r>
            <a:endParaRPr lang="de-DE" sz="3000" dirty="0"/>
          </a:p>
        </p:txBody>
      </p:sp>
      <p:sp>
        <p:nvSpPr>
          <p:cNvPr id="13" name="Abgerundetes Rechteck 12"/>
          <p:cNvSpPr/>
          <p:nvPr/>
        </p:nvSpPr>
        <p:spPr>
          <a:xfrm>
            <a:off x="3426515" y="1828546"/>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4" name="Abgerundetes Rechteck 13"/>
          <p:cNvSpPr/>
          <p:nvPr/>
        </p:nvSpPr>
        <p:spPr>
          <a:xfrm>
            <a:off x="3436676" y="2673865"/>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3426516" y="3814064"/>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17" name="Abgerundetes Rechteck 16"/>
          <p:cNvSpPr/>
          <p:nvPr/>
        </p:nvSpPr>
        <p:spPr>
          <a:xfrm>
            <a:off x="3436676" y="440522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bgerundetes Rechteck 26"/>
          <p:cNvSpPr/>
          <p:nvPr/>
        </p:nvSpPr>
        <p:spPr>
          <a:xfrm>
            <a:off x="2922016" y="4334254"/>
            <a:ext cx="5950526" cy="1512000"/>
          </a:xfrm>
          <a:prstGeom prst="roundRect">
            <a:avLst>
              <a:gd name="adj" fmla="val 0"/>
            </a:avLst>
          </a:prstGeom>
          <a:solidFill>
            <a:srgbClr val="78DCE3">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Abgerundetes Rechteck 19"/>
          <p:cNvSpPr/>
          <p:nvPr/>
        </p:nvSpPr>
        <p:spPr>
          <a:xfrm>
            <a:off x="2901696" y="1759712"/>
            <a:ext cx="5950526" cy="2001520"/>
          </a:xfrm>
          <a:prstGeom prst="roundRect">
            <a:avLst>
              <a:gd name="adj" fmla="val 0"/>
            </a:avLst>
          </a:prstGeom>
          <a:solidFill>
            <a:srgbClr val="78DCE3">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19</a:t>
            </a:r>
            <a:endParaRPr lang="de-DE" dirty="0"/>
          </a:p>
        </p:txBody>
      </p:sp>
      <p:sp>
        <p:nvSpPr>
          <p:cNvPr id="19" name="Abgerundetes Rechteck 18"/>
          <p:cNvSpPr/>
          <p:nvPr/>
        </p:nvSpPr>
        <p:spPr>
          <a:xfrm>
            <a:off x="447303" y="3147801"/>
            <a:ext cx="2373060" cy="72007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lang="de-DE" sz="1600" b="1" dirty="0" smtClean="0">
                <a:solidFill>
                  <a:srgbClr val="78DCE3"/>
                </a:solidFill>
                <a:latin typeface="Arial"/>
                <a:cs typeface="Arial"/>
              </a:rPr>
              <a:t>Gemeinschaftsschule</a:t>
            </a:r>
            <a:r>
              <a:rPr lang="de-DE" sz="1600" b="1" dirty="0" smtClean="0">
                <a:latin typeface="Garamond"/>
                <a:cs typeface="Garamond"/>
              </a:rPr>
              <a:t> </a:t>
            </a:r>
            <a:endParaRPr lang="de-DE" sz="1600" b="1" dirty="0">
              <a:latin typeface="Garamond"/>
              <a:cs typeface="Garamond"/>
            </a:endParaRPr>
          </a:p>
        </p:txBody>
      </p:sp>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Schulartübergreifendes – </a:t>
            </a:r>
          </a:p>
          <a:p>
            <a:r>
              <a:rPr lang="de-DE" sz="3000" dirty="0" smtClean="0"/>
              <a:t>Wahlpflichtfächer/Profilfächer/Wahlfach Informatik </a:t>
            </a:r>
            <a:endParaRPr lang="de-DE" sz="3000" dirty="0"/>
          </a:p>
        </p:txBody>
      </p:sp>
      <p:sp>
        <p:nvSpPr>
          <p:cNvPr id="13" name="Abgerundetes Rechteck 12"/>
          <p:cNvSpPr/>
          <p:nvPr/>
        </p:nvSpPr>
        <p:spPr>
          <a:xfrm>
            <a:off x="3426515" y="1828546"/>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4" name="Abgerundetes Rechteck 13"/>
          <p:cNvSpPr/>
          <p:nvPr/>
        </p:nvSpPr>
        <p:spPr>
          <a:xfrm>
            <a:off x="3436676" y="2673865"/>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3426516" y="3814064"/>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17" name="Abgerundetes Rechteck 16"/>
          <p:cNvSpPr/>
          <p:nvPr/>
        </p:nvSpPr>
        <p:spPr>
          <a:xfrm>
            <a:off x="3436676" y="440522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67544" y="3861048"/>
            <a:ext cx="8208912" cy="1800200"/>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4" name="Titel 3"/>
          <p:cNvSpPr>
            <a:spLocks noGrp="1"/>
          </p:cNvSpPr>
          <p:nvPr>
            <p:ph type="title"/>
          </p:nvPr>
        </p:nvSpPr>
        <p:spPr>
          <a:xfrm>
            <a:off x="457200" y="562000"/>
            <a:ext cx="8229600" cy="706760"/>
          </a:xfrm>
        </p:spPr>
        <p:txBody>
          <a:bodyPr>
            <a:normAutofit/>
          </a:bodyPr>
          <a:lstStyle/>
          <a:p>
            <a:r>
              <a:rPr lang="de-DE" sz="3000" dirty="0" smtClean="0"/>
              <a:t>Überblick</a:t>
            </a:r>
            <a:endParaRPr lang="de-DE" sz="3000" dirty="0"/>
          </a:p>
        </p:txBody>
      </p:sp>
      <p:sp>
        <p:nvSpPr>
          <p:cNvPr id="5" name="Datumsplatzhalter 4"/>
          <p:cNvSpPr>
            <a:spLocks noGrp="1"/>
          </p:cNvSpPr>
          <p:nvPr>
            <p:ph type="dt" sz="half" idx="2"/>
          </p:nvPr>
        </p:nvSpPr>
        <p:spPr/>
        <p:txBody>
          <a:bodyPr/>
          <a:lstStyle/>
          <a:p>
            <a:r>
              <a:rPr lang="de-DE" smtClean="0"/>
              <a:t>Folie 2</a:t>
            </a:r>
            <a:endParaRPr lang="de-DE" dirty="0"/>
          </a:p>
        </p:txBody>
      </p:sp>
      <p:sp>
        <p:nvSpPr>
          <p:cNvPr id="11" name="Rechteck 10"/>
          <p:cNvSpPr/>
          <p:nvPr/>
        </p:nvSpPr>
        <p:spPr>
          <a:xfrm>
            <a:off x="467543" y="1484784"/>
            <a:ext cx="8387531" cy="648072"/>
          </a:xfrm>
          <a:prstGeom prst="rect">
            <a:avLst/>
          </a:prstGeom>
          <a:solidFill>
            <a:srgbClr val="1E90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p>
        </p:txBody>
      </p:sp>
      <p:sp>
        <p:nvSpPr>
          <p:cNvPr id="13" name="Rechteck 12"/>
          <p:cNvSpPr/>
          <p:nvPr/>
        </p:nvSpPr>
        <p:spPr>
          <a:xfrm>
            <a:off x="467543" y="2276872"/>
            <a:ext cx="8387531" cy="648072"/>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II</a:t>
            </a:r>
            <a:r>
              <a:rPr lang="de-DE" sz="2800" dirty="0">
                <a:solidFill>
                  <a:schemeClr val="accent5">
                    <a:lumMod val="20000"/>
                    <a:lumOff val="80000"/>
                  </a:schemeClr>
                </a:solidFill>
                <a:latin typeface="Arial"/>
                <a:cs typeface="Arial"/>
              </a:rPr>
              <a:t>. Die weiterführenden Schulen </a:t>
            </a:r>
          </a:p>
        </p:txBody>
      </p:sp>
      <p:sp>
        <p:nvSpPr>
          <p:cNvPr id="2" name="Rechteck 1"/>
          <p:cNvSpPr/>
          <p:nvPr/>
        </p:nvSpPr>
        <p:spPr>
          <a:xfrm>
            <a:off x="467543" y="3068960"/>
            <a:ext cx="8387531" cy="648072"/>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Garamond" panose="02020404030301010803" pitchFamily="18" charset="0"/>
              </a:rPr>
              <a:t> </a:t>
            </a:r>
            <a:r>
              <a:rPr lang="de-DE" sz="2800" dirty="0" smtClean="0">
                <a:solidFill>
                  <a:schemeClr val="accent5">
                    <a:lumMod val="20000"/>
                    <a:lumOff val="80000"/>
                  </a:schemeClr>
                </a:solidFill>
                <a:latin typeface="Arial"/>
                <a:cs typeface="Arial"/>
              </a:rPr>
              <a:t>III</a:t>
            </a:r>
            <a:r>
              <a:rPr lang="de-DE" sz="2800" dirty="0">
                <a:solidFill>
                  <a:schemeClr val="accent5">
                    <a:lumMod val="20000"/>
                    <a:lumOff val="80000"/>
                  </a:schemeClr>
                </a:solidFill>
                <a:latin typeface="Arial"/>
                <a:cs typeface="Arial"/>
              </a:rPr>
              <a:t>.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20</a:t>
            </a:r>
            <a:endParaRPr lang="de-DE" dirty="0"/>
          </a:p>
        </p:txBody>
      </p:sp>
      <p:sp>
        <p:nvSpPr>
          <p:cNvPr id="10" name="Freihandform 9"/>
          <p:cNvSpPr/>
          <p:nvPr/>
        </p:nvSpPr>
        <p:spPr>
          <a:xfrm>
            <a:off x="611560" y="2636912"/>
            <a:ext cx="3744416" cy="2007142"/>
          </a:xfrm>
          <a:custGeom>
            <a:avLst/>
            <a:gdLst>
              <a:gd name="connsiteX0" fmla="*/ 0 w 1950720"/>
              <a:gd name="connsiteY0" fmla="*/ 0 h 1706880"/>
              <a:gd name="connsiteX1" fmla="*/ 1950720 w 1950720"/>
              <a:gd name="connsiteY1" fmla="*/ 0 h 1706880"/>
              <a:gd name="connsiteX2" fmla="*/ 1950720 w 1950720"/>
              <a:gd name="connsiteY2" fmla="*/ 1706880 h 1706880"/>
              <a:gd name="connsiteX3" fmla="*/ 0 w 1950720"/>
              <a:gd name="connsiteY3" fmla="*/ 1706880 h 1706880"/>
              <a:gd name="connsiteX4" fmla="*/ 0 w 1950720"/>
              <a:gd name="connsiteY4" fmla="*/ 0 h 170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720" h="1706880">
                <a:moveTo>
                  <a:pt x="0" y="0"/>
                </a:moveTo>
                <a:lnTo>
                  <a:pt x="1950720" y="0"/>
                </a:lnTo>
                <a:lnTo>
                  <a:pt x="1950720" y="1706880"/>
                </a:lnTo>
                <a:lnTo>
                  <a:pt x="0" y="170688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78232" tIns="78232" rIns="78232" bIns="78232" numCol="1" spcCol="1270" anchor="ctr" anchorCtr="0">
            <a:noAutofit/>
          </a:bodyPr>
          <a:lstStyle/>
          <a:p>
            <a:pPr lvl="0" defTabSz="488950">
              <a:spcBef>
                <a:spcPct val="0"/>
              </a:spcBef>
              <a:spcAft>
                <a:spcPct val="35000"/>
              </a:spcAft>
            </a:pPr>
            <a:r>
              <a:rPr lang="de-DE" sz="1600" b="1" kern="1200" dirty="0" smtClean="0">
                <a:solidFill>
                  <a:schemeClr val="tx1">
                    <a:lumMod val="75000"/>
                    <a:lumOff val="25000"/>
                  </a:schemeClr>
                </a:solidFill>
                <a:latin typeface="Arial"/>
                <a:cs typeface="Arial"/>
              </a:rPr>
              <a:t>Zunahme an Unterrichtsinhalten</a:t>
            </a:r>
          </a:p>
          <a:p>
            <a:pPr marL="342900" lvl="0" indent="-342900" defTabSz="488950">
              <a:spcBef>
                <a:spcPct val="0"/>
              </a:spcBef>
              <a:spcAft>
                <a:spcPct val="35000"/>
              </a:spcAft>
              <a:buFont typeface="Arial" panose="020B0604020202020204" pitchFamily="34" charset="0"/>
              <a:buChar char="•"/>
            </a:pPr>
            <a:r>
              <a:rPr lang="de-DE" sz="1600" dirty="0">
                <a:solidFill>
                  <a:schemeClr val="tx1">
                    <a:lumMod val="75000"/>
                    <a:lumOff val="25000"/>
                  </a:schemeClr>
                </a:solidFill>
                <a:latin typeface="Arial"/>
                <a:cs typeface="Arial"/>
              </a:rPr>
              <a:t>h</a:t>
            </a:r>
            <a:r>
              <a:rPr lang="de-DE" sz="1600" kern="1200" dirty="0" smtClean="0">
                <a:solidFill>
                  <a:schemeClr val="tx1">
                    <a:lumMod val="75000"/>
                    <a:lumOff val="25000"/>
                  </a:schemeClr>
                </a:solidFill>
                <a:latin typeface="Arial"/>
                <a:cs typeface="Arial"/>
              </a:rPr>
              <a:t>öherer Stundenumfang </a:t>
            </a:r>
            <a:br>
              <a:rPr lang="de-DE" sz="1600" kern="1200" dirty="0" smtClean="0">
                <a:solidFill>
                  <a:schemeClr val="tx1">
                    <a:lumMod val="75000"/>
                    <a:lumOff val="25000"/>
                  </a:schemeClr>
                </a:solidFill>
                <a:latin typeface="Arial"/>
                <a:cs typeface="Arial"/>
              </a:rPr>
            </a:br>
            <a:r>
              <a:rPr lang="de-DE" sz="1600" kern="1200" dirty="0" smtClean="0">
                <a:solidFill>
                  <a:schemeClr val="tx1">
                    <a:lumMod val="75000"/>
                    <a:lumOff val="25000"/>
                  </a:schemeClr>
                </a:solidFill>
                <a:latin typeface="Arial"/>
                <a:cs typeface="Arial"/>
              </a:rPr>
              <a:t>(Nachmittagsunterricht ab Klasse 5)</a:t>
            </a:r>
          </a:p>
          <a:p>
            <a:pPr marL="342900" lvl="0" indent="-342900" defTabSz="4889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größerer Umfang von Hausaufgaben</a:t>
            </a:r>
          </a:p>
          <a:p>
            <a:pPr marL="342900" indent="-342900" defTabSz="488950">
              <a:spcBef>
                <a:spcPct val="0"/>
              </a:spcBef>
              <a:spcAft>
                <a:spcPct val="35000"/>
              </a:spcAft>
              <a:buFont typeface="Arial" panose="020B0604020202020204" pitchFamily="34" charset="0"/>
              <a:buChar char="•"/>
            </a:pPr>
            <a:r>
              <a:rPr lang="de-DE" sz="1600" dirty="0">
                <a:solidFill>
                  <a:schemeClr val="tx1">
                    <a:lumMod val="75000"/>
                    <a:lumOff val="25000"/>
                  </a:schemeClr>
                </a:solidFill>
                <a:latin typeface="Arial"/>
                <a:cs typeface="Arial"/>
              </a:rPr>
              <a:t>zunehmend eigenständiges </a:t>
            </a:r>
            <a:r>
              <a:rPr lang="de-DE" sz="1600" dirty="0" smtClean="0">
                <a:solidFill>
                  <a:schemeClr val="tx1">
                    <a:lumMod val="75000"/>
                    <a:lumOff val="25000"/>
                  </a:schemeClr>
                </a:solidFill>
                <a:latin typeface="Arial"/>
                <a:cs typeface="Arial"/>
              </a:rPr>
              <a:t>Lernen</a:t>
            </a:r>
            <a:endParaRPr lang="de-DE" sz="1600" kern="1200" dirty="0">
              <a:solidFill>
                <a:schemeClr val="tx1">
                  <a:lumMod val="75000"/>
                  <a:lumOff val="25000"/>
                </a:schemeClr>
              </a:solidFill>
              <a:latin typeface="Arial"/>
              <a:cs typeface="Arial"/>
            </a:endParaRPr>
          </a:p>
        </p:txBody>
      </p:sp>
      <p:sp>
        <p:nvSpPr>
          <p:cNvPr id="12" name="Freihandform 11"/>
          <p:cNvSpPr/>
          <p:nvPr/>
        </p:nvSpPr>
        <p:spPr>
          <a:xfrm>
            <a:off x="5148064" y="2641802"/>
            <a:ext cx="3456384" cy="1431078"/>
          </a:xfrm>
          <a:custGeom>
            <a:avLst/>
            <a:gdLst>
              <a:gd name="connsiteX0" fmla="*/ 0 w 1950720"/>
              <a:gd name="connsiteY0" fmla="*/ 0 h 1706880"/>
              <a:gd name="connsiteX1" fmla="*/ 1950720 w 1950720"/>
              <a:gd name="connsiteY1" fmla="*/ 0 h 1706880"/>
              <a:gd name="connsiteX2" fmla="*/ 1950720 w 1950720"/>
              <a:gd name="connsiteY2" fmla="*/ 1706880 h 1706880"/>
              <a:gd name="connsiteX3" fmla="*/ 0 w 1950720"/>
              <a:gd name="connsiteY3" fmla="*/ 1706880 h 1706880"/>
              <a:gd name="connsiteX4" fmla="*/ 0 w 1950720"/>
              <a:gd name="connsiteY4" fmla="*/ 0 h 170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720" h="1706880">
                <a:moveTo>
                  <a:pt x="0" y="0"/>
                </a:moveTo>
                <a:lnTo>
                  <a:pt x="1950720" y="0"/>
                </a:lnTo>
                <a:lnTo>
                  <a:pt x="1950720" y="1706880"/>
                </a:lnTo>
                <a:lnTo>
                  <a:pt x="0" y="170688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fontRef>
        </p:style>
        <p:txBody>
          <a:bodyPr spcFirstLastPara="0" vert="horz" wrap="square" lIns="78232" tIns="78232" rIns="78232" bIns="78232" numCol="1" spcCol="1270" anchor="ctr" anchorCtr="0">
            <a:noAutofit/>
          </a:bodyPr>
          <a:lstStyle/>
          <a:p>
            <a:pPr defTabSz="488950">
              <a:spcBef>
                <a:spcPct val="0"/>
              </a:spcBef>
              <a:spcAft>
                <a:spcPct val="35000"/>
              </a:spcAft>
            </a:pPr>
            <a:r>
              <a:rPr lang="de-DE" sz="1600" b="1" dirty="0">
                <a:solidFill>
                  <a:schemeClr val="tx1">
                    <a:lumMod val="75000"/>
                    <a:lumOff val="25000"/>
                  </a:schemeClr>
                </a:solidFill>
                <a:latin typeface="Arial"/>
                <a:cs typeface="Arial"/>
              </a:rPr>
              <a:t>Unterstützung durch schulische Organisationsformen</a:t>
            </a:r>
          </a:p>
          <a:p>
            <a:pPr marL="285750" indent="-285750" defTabSz="488950">
              <a:spcBef>
                <a:spcPct val="0"/>
              </a:spcBef>
              <a:spcAft>
                <a:spcPct val="35000"/>
              </a:spcAft>
              <a:buFont typeface="Arial" panose="020B0604020202020204" pitchFamily="34" charset="0"/>
              <a:buChar char="•"/>
            </a:pPr>
            <a:r>
              <a:rPr lang="de-DE" sz="1600" dirty="0">
                <a:solidFill>
                  <a:schemeClr val="tx1">
                    <a:lumMod val="75000"/>
                    <a:lumOff val="25000"/>
                  </a:schemeClr>
                </a:solidFill>
                <a:latin typeface="Arial"/>
                <a:cs typeface="Arial"/>
              </a:rPr>
              <a:t>Hausaufgabenbetreuung</a:t>
            </a:r>
          </a:p>
          <a:p>
            <a:pPr marL="285750" indent="-285750" defTabSz="488950">
              <a:spcBef>
                <a:spcPct val="0"/>
              </a:spcBef>
              <a:spcAft>
                <a:spcPct val="35000"/>
              </a:spcAft>
              <a:buFont typeface="Arial" panose="020B0604020202020204" pitchFamily="34" charset="0"/>
              <a:buChar char="•"/>
            </a:pPr>
            <a:r>
              <a:rPr lang="de-DE" sz="1600" dirty="0" smtClean="0">
                <a:solidFill>
                  <a:schemeClr val="tx1">
                    <a:lumMod val="75000"/>
                    <a:lumOff val="25000"/>
                  </a:schemeClr>
                </a:solidFill>
                <a:latin typeface="Arial"/>
                <a:cs typeface="Arial"/>
              </a:rPr>
              <a:t>Ganztagsschule</a:t>
            </a:r>
            <a:endParaRPr lang="de-DE" sz="1600" strike="sngStrike" dirty="0">
              <a:solidFill>
                <a:srgbClr val="FF0000"/>
              </a:solidFill>
              <a:latin typeface="Arial"/>
              <a:cs typeface="Arial"/>
            </a:endParaRPr>
          </a:p>
        </p:txBody>
      </p:sp>
      <p:sp>
        <p:nvSpPr>
          <p:cNvPr id="13" name="Richtungspfeil 12"/>
          <p:cNvSpPr/>
          <p:nvPr/>
        </p:nvSpPr>
        <p:spPr>
          <a:xfrm rot="5400000">
            <a:off x="1907704" y="836712"/>
            <a:ext cx="288032" cy="2880320"/>
          </a:xfrm>
          <a:prstGeom prst="homePlate">
            <a:avLst>
              <a:gd name="adj" fmla="val 99383"/>
            </a:avLst>
          </a:prstGeom>
          <a:solidFill>
            <a:srgbClr val="1EAEBD">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rot="5400000">
            <a:off x="2027714" y="572688"/>
            <a:ext cx="48012" cy="2880320"/>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rot="5400000" flipH="1" flipV="1">
            <a:off x="6516216" y="3164964"/>
            <a:ext cx="288032" cy="2880320"/>
          </a:xfrm>
          <a:prstGeom prst="homePlate">
            <a:avLst>
              <a:gd name="adj" fmla="val 99383"/>
            </a:avLst>
          </a:prstGeom>
          <a:solidFill>
            <a:srgbClr val="1EAEBD">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rot="5400000" flipH="1" flipV="1">
            <a:off x="6636226" y="3404994"/>
            <a:ext cx="48012" cy="2880320"/>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hteck 18"/>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Schulartübergreifendes – </a:t>
            </a:r>
          </a:p>
          <a:p>
            <a:r>
              <a:rPr lang="de-DE" sz="3000" dirty="0" smtClean="0"/>
              <a:t>Wahlpflichtfächer/Profilfächer/Wahlfach Informatik </a:t>
            </a:r>
            <a:endParaRPr lang="de-DE" sz="3000" dirty="0"/>
          </a:p>
        </p:txBody>
      </p:sp>
    </p:spTree>
    <p:extLst>
      <p:ext uri="{BB962C8B-B14F-4D97-AF65-F5344CB8AC3E}">
        <p14:creationId xmlns:p14="http://schemas.microsoft.com/office/powerpoint/2010/main" val="17045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21</a:t>
            </a:r>
            <a:endParaRPr lang="de-DE" dirty="0"/>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smtClean="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smtClean="0">
                <a:solidFill>
                  <a:schemeClr val="tx1">
                    <a:lumMod val="75000"/>
                    <a:lumOff val="25000"/>
                  </a:schemeClr>
                </a:solidFill>
                <a:latin typeface="Arial"/>
                <a:cs typeface="Arial"/>
              </a:rPr>
              <a:t>(</a:t>
            </a:r>
            <a:r>
              <a:rPr lang="de-DE" sz="1600" kern="1200" dirty="0" smtClean="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smtClean="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Der sonderpädagogische Dienst</a:t>
            </a:r>
            <a:endParaRPr lang="de-DE" sz="1600" b="1" dirty="0">
              <a:solidFill>
                <a:schemeClr val="tx1">
                  <a:lumMod val="75000"/>
                  <a:lumOff val="25000"/>
                </a:schemeClr>
              </a:solidFill>
              <a:latin typeface="Arial"/>
              <a:cs typeface="Arial"/>
            </a:endParaRP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Das sonderpädagogische Bildungsangebot </a:t>
            </a:r>
            <a:endParaRPr lang="de-DE" sz="1600" b="1" dirty="0">
              <a:solidFill>
                <a:schemeClr val="tx1">
                  <a:lumMod val="75000"/>
                  <a:lumOff val="25000"/>
                </a:schemeClr>
              </a:solidFill>
              <a:latin typeface="Arial"/>
              <a:cs typeface="Arial"/>
            </a:endParaRP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smtClean="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Voraussetzung</a:t>
            </a:r>
            <a:r>
              <a:rPr lang="de-DE" sz="1600" dirty="0" smtClean="0">
                <a:solidFill>
                  <a:schemeClr val="tx1">
                    <a:lumMod val="75000"/>
                    <a:lumOff val="25000"/>
                  </a:schemeClr>
                </a:solidFill>
                <a:latin typeface="Arial"/>
                <a:cs typeface="Arial"/>
              </a:rPr>
              <a:t>: durch </a:t>
            </a:r>
            <a:r>
              <a:rPr lang="de-DE" sz="1600" dirty="0">
                <a:solidFill>
                  <a:schemeClr val="tx1">
                    <a:lumMod val="75000"/>
                    <a:lumOff val="25000"/>
                  </a:schemeClr>
                </a:solidFill>
                <a:latin typeface="Arial"/>
                <a:cs typeface="Arial"/>
              </a:rPr>
              <a:t>das Staatliche Schulamt festgestellter Anspruch (i. d. R. befristet</a:t>
            </a:r>
            <a:r>
              <a:rPr lang="de-DE" sz="1600" dirty="0" smtClean="0">
                <a:solidFill>
                  <a:schemeClr val="tx1">
                    <a:lumMod val="75000"/>
                    <a:lumOff val="25000"/>
                  </a:schemeClr>
                </a:solidFill>
                <a:latin typeface="Arial"/>
                <a:cs typeface="Arial"/>
              </a:rPr>
              <a: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Organisationsformen</a:t>
            </a:r>
            <a:endParaRPr lang="de-DE" sz="1600" u="sng" dirty="0">
              <a:solidFill>
                <a:schemeClr val="tx1">
                  <a:lumMod val="75000"/>
                  <a:lumOff val="25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rgbClr val="1EAEBD"/>
                </a:solidFill>
                <a:latin typeface="Arial"/>
                <a:cs typeface="Arial"/>
              </a:rPr>
              <a:t>Inklusives Bildungsangebot </a:t>
            </a:r>
            <a:endParaRPr lang="de-DE" sz="1600" dirty="0" smtClean="0">
              <a:solidFill>
                <a:srgbClr val="1EAEBD"/>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smtClean="0">
                <a:solidFill>
                  <a:srgbClr val="1EAEBD"/>
                </a:solidFill>
                <a:latin typeface="Arial"/>
                <a:cs typeface="Arial"/>
              </a:rPr>
              <a:t>Kooperative Organisationsformen</a:t>
            </a:r>
            <a:endParaRPr lang="de-DE" sz="1600" dirty="0">
              <a:solidFill>
                <a:srgbClr val="1EAEBD"/>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rgbClr val="1EAEBD"/>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t>Sonderpädagogisches Beratungs-, </a:t>
            </a:r>
          </a:p>
          <a:p>
            <a:r>
              <a:rPr lang="de-DE" sz="3000" dirty="0" smtClean="0"/>
              <a:t> 	            Unterstützungs- und Bildungsangebot</a:t>
            </a:r>
            <a:endParaRPr lang="de-DE" sz="3000" dirty="0"/>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rgbClr val="1EAEBD"/>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Klärung der </a:t>
            </a:r>
            <a:r>
              <a:rPr lang="de-DE" sz="1600" dirty="0">
                <a:solidFill>
                  <a:schemeClr val="tx1">
                    <a:lumMod val="75000"/>
                    <a:lumOff val="25000"/>
                  </a:schemeClr>
                </a:solidFill>
                <a:latin typeface="Arial"/>
                <a:cs typeface="Arial"/>
              </a:rPr>
              <a:t>Organisationsform </a:t>
            </a:r>
            <a:r>
              <a:rPr lang="de-DE" sz="1600" dirty="0" smtClean="0">
                <a:solidFill>
                  <a:schemeClr val="tx1">
                    <a:lumMod val="75000"/>
                    <a:lumOff val="25000"/>
                  </a:schemeClr>
                </a:solidFill>
                <a:latin typeface="Arial"/>
                <a:cs typeface="Arial"/>
              </a:rPr>
              <a:t>mit allen Beteiligten</a:t>
            </a:r>
          </a:p>
        </p:txBody>
      </p:sp>
      <p:sp>
        <p:nvSpPr>
          <p:cNvPr id="4" name="Textfeld 3">
            <a:hlinkClick r:id="rId3" action="ppaction://hlinksldjump"/>
          </p:cNvPr>
          <p:cNvSpPr txBox="1"/>
          <p:nvPr/>
        </p:nvSpPr>
        <p:spPr>
          <a:xfrm>
            <a:off x="8265459" y="5113708"/>
            <a:ext cx="583266" cy="276999"/>
          </a:xfrm>
          <a:prstGeom prst="rect">
            <a:avLst/>
          </a:prstGeom>
          <a:solidFill>
            <a:srgbClr val="1E90BC"/>
          </a:solidFill>
        </p:spPr>
        <p:txBody>
          <a:bodyPr wrap="square" rtlCol="0">
            <a:spAutoFit/>
          </a:bodyPr>
          <a:lstStyle/>
          <a:p>
            <a:r>
              <a:rPr lang="de-DE" sz="1200" dirty="0" smtClean="0">
                <a:solidFill>
                  <a:schemeClr val="tx2"/>
                </a:solidFill>
              </a:rPr>
              <a:t>Link</a:t>
            </a:r>
            <a:endParaRPr lang="de-DE" sz="1200" dirty="0">
              <a:solidFill>
                <a:schemeClr val="tx2"/>
              </a:solidFill>
            </a:endParaRPr>
          </a:p>
        </p:txBody>
      </p:sp>
    </p:spTree>
    <p:extLst>
      <p:ext uri="{BB962C8B-B14F-4D97-AF65-F5344CB8AC3E}">
        <p14:creationId xmlns:p14="http://schemas.microsoft.com/office/powerpoint/2010/main" val="33685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22</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t>Bildungswege in der Sekundarstufe (Auswahl)</a:t>
            </a:r>
            <a:endParaRPr lang="de-DE" sz="3000" dirty="0"/>
          </a:p>
        </p:txBody>
      </p:sp>
      <p:sp>
        <p:nvSpPr>
          <p:cNvPr id="8" name="Rechteck 7"/>
          <p:cNvSpPr/>
          <p:nvPr/>
        </p:nvSpPr>
        <p:spPr>
          <a:xfrm>
            <a:off x="8133241" y="1756481"/>
            <a:ext cx="720000" cy="2944075"/>
          </a:xfrm>
          <a:prstGeom prst="rect">
            <a:avLst/>
          </a:prstGeom>
          <a:solidFill>
            <a:srgbClr val="1EAEBD"/>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Allgemeine </a:t>
            </a:r>
          </a:p>
          <a:p>
            <a:pPr algn="ctr"/>
            <a:r>
              <a:rPr lang="de-DE" sz="1500" b="1" dirty="0" smtClean="0">
                <a:solidFill>
                  <a:schemeClr val="tx1">
                    <a:lumMod val="75000"/>
                    <a:lumOff val="25000"/>
                  </a:schemeClr>
                </a:solidFill>
                <a:latin typeface="Arial"/>
                <a:cs typeface="Arial"/>
              </a:rPr>
              <a:t>Hochschulreife </a:t>
            </a:r>
            <a:endParaRPr lang="de-DE" sz="1500" b="1" dirty="0">
              <a:solidFill>
                <a:schemeClr val="tx1">
                  <a:lumMod val="75000"/>
                  <a:lumOff val="25000"/>
                </a:schemeClr>
              </a:solidFill>
              <a:latin typeface="Arial"/>
              <a:cs typeface="Arial"/>
            </a:endParaRP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smtClean="0"/>
              <a:t> </a:t>
            </a:r>
            <a:endParaRPr lang="de-DE" dirty="0"/>
          </a:p>
        </p:txBody>
      </p:sp>
      <p:sp>
        <p:nvSpPr>
          <p:cNvPr id="17" name="Rechteck 16"/>
          <p:cNvSpPr/>
          <p:nvPr/>
        </p:nvSpPr>
        <p:spPr>
          <a:xfrm>
            <a:off x="8131142" y="4756402"/>
            <a:ext cx="720000" cy="1080000"/>
          </a:xfrm>
          <a:prstGeom prst="rect">
            <a:avLst/>
          </a:prstGeom>
          <a:solidFill>
            <a:srgbClr val="1EAEBD"/>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Fachhoch-schulreife </a:t>
            </a:r>
            <a:endParaRPr lang="de-DE" sz="1500" b="1" dirty="0">
              <a:solidFill>
                <a:schemeClr val="tx1">
                  <a:lumMod val="75000"/>
                  <a:lumOff val="25000"/>
                </a:schemeClr>
              </a:solidFill>
              <a:latin typeface="Arial"/>
              <a:cs typeface="Arial"/>
            </a:endParaRPr>
          </a:p>
        </p:txBody>
      </p:sp>
      <p:sp>
        <p:nvSpPr>
          <p:cNvPr id="13" name="Richtungspfeil 12"/>
          <p:cNvSpPr/>
          <p:nvPr/>
        </p:nvSpPr>
        <p:spPr>
          <a:xfrm>
            <a:off x="4756404" y="3795597"/>
            <a:ext cx="3249359" cy="432000"/>
          </a:xfrm>
          <a:prstGeom prst="homePlate">
            <a:avLst/>
          </a:prstGeom>
          <a:solidFill>
            <a:srgbClr val="FFFFFF"/>
          </a:solidFill>
          <a:ln w="19050">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Berufliches </a:t>
            </a:r>
            <a:r>
              <a:rPr lang="de-DE" sz="1600" dirty="0">
                <a:solidFill>
                  <a:schemeClr val="tx1">
                    <a:lumMod val="75000"/>
                    <a:lumOff val="25000"/>
                  </a:schemeClr>
                </a:solidFill>
                <a:latin typeface="Arial"/>
                <a:cs typeface="Arial"/>
              </a:rPr>
              <a:t>Gymnasium </a:t>
            </a:r>
            <a:endParaRPr lang="de-DE" sz="1600" dirty="0" smtClean="0">
              <a:solidFill>
                <a:schemeClr val="tx1">
                  <a:lumMod val="75000"/>
                  <a:lumOff val="25000"/>
                </a:schemeClr>
              </a:solidFill>
              <a:latin typeface="Arial"/>
              <a:cs typeface="Arial"/>
            </a:endParaRPr>
          </a:p>
        </p:txBody>
      </p:sp>
      <p:sp>
        <p:nvSpPr>
          <p:cNvPr id="14" name="Rechteck 13"/>
          <p:cNvSpPr/>
          <p:nvPr/>
        </p:nvSpPr>
        <p:spPr>
          <a:xfrm>
            <a:off x="3925364" y="1780626"/>
            <a:ext cx="720000" cy="4068000"/>
          </a:xfrm>
          <a:prstGeom prst="rect">
            <a:avLst/>
          </a:prstGeom>
          <a:solidFill>
            <a:srgbClr val="1EAEBD"/>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smtClean="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rgbClr val="B3EBEF"/>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16" name="Richtungspfeil 15"/>
          <p:cNvSpPr/>
          <p:nvPr/>
        </p:nvSpPr>
        <p:spPr>
          <a:xfrm>
            <a:off x="4756403" y="5416962"/>
            <a:ext cx="3249361" cy="432000"/>
          </a:xfrm>
          <a:prstGeom prst="homePlate">
            <a:avLst/>
          </a:prstGeom>
          <a:solidFill>
            <a:srgbClr val="FFFFFF"/>
          </a:solidFill>
          <a:ln w="19050">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Berufskolleg</a:t>
            </a:r>
            <a:endParaRPr lang="de-DE" sz="1600" dirty="0">
              <a:solidFill>
                <a:schemeClr val="tx1">
                  <a:lumMod val="75000"/>
                  <a:lumOff val="25000"/>
                </a:schemeClr>
              </a:solidFill>
              <a:latin typeface="Arial"/>
              <a:cs typeface="Arial"/>
            </a:endParaRPr>
          </a:p>
        </p:txBody>
      </p:sp>
      <p:sp>
        <p:nvSpPr>
          <p:cNvPr id="18" name="Rechteck 17"/>
          <p:cNvSpPr/>
          <p:nvPr/>
        </p:nvSpPr>
        <p:spPr>
          <a:xfrm>
            <a:off x="466694" y="1780830"/>
            <a:ext cx="720000" cy="4068000"/>
          </a:xfrm>
          <a:prstGeom prst="rect">
            <a:avLst/>
          </a:prstGeom>
          <a:solidFill>
            <a:srgbClr val="1EAEBD"/>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Fachschule </a:t>
            </a:r>
          </a:p>
        </p:txBody>
      </p:sp>
      <p:sp>
        <p:nvSpPr>
          <p:cNvPr id="21" name="Richtungspfeil 20"/>
          <p:cNvSpPr/>
          <p:nvPr/>
        </p:nvSpPr>
        <p:spPr>
          <a:xfrm>
            <a:off x="472749" y="2711244"/>
            <a:ext cx="3360110" cy="432000"/>
          </a:xfrm>
          <a:prstGeom prst="homePlate">
            <a:avLst/>
          </a:prstGeom>
          <a:solidFill>
            <a:srgbClr val="FFFFFF"/>
          </a:solidFill>
          <a:ln w="19050">
            <a:solidFill>
              <a:srgbClr val="3A5B9B"/>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rgbClr val="3A5B9B"/>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rgbClr val="3A5B9B"/>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rgbClr val="3A5B9B"/>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rgbClr val="3A5B9B"/>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a:t>
            </a:r>
            <a:r>
              <a:rPr lang="de-DE" sz="1600" dirty="0" smtClean="0">
                <a:solidFill>
                  <a:schemeClr val="tx1">
                    <a:lumMod val="75000"/>
                    <a:lumOff val="25000"/>
                  </a:schemeClr>
                </a:solidFill>
                <a:latin typeface="Arial"/>
                <a:cs typeface="Arial"/>
              </a:rPr>
              <a:t>Schulen</a:t>
            </a:r>
            <a:r>
              <a:rPr lang="de-DE" sz="1600" dirty="0">
                <a:solidFill>
                  <a:schemeClr val="tx1">
                    <a:lumMod val="75000"/>
                    <a:lumOff val="25000"/>
                  </a:schemeClr>
                </a:solidFill>
                <a:latin typeface="Arial"/>
                <a:cs typeface="Arial"/>
              </a:rP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a:t>
            </a:r>
            <a:r>
              <a:rPr lang="de-DE" sz="1600" dirty="0" smtClean="0">
                <a:solidFill>
                  <a:schemeClr val="tx1">
                    <a:lumMod val="75000"/>
                    <a:lumOff val="25000"/>
                  </a:schemeClr>
                </a:solidFill>
                <a:latin typeface="Arial"/>
                <a:cs typeface="Arial"/>
              </a:rPr>
              <a:t>Berufsfachschule</a:t>
            </a:r>
            <a:endParaRPr lang="de-DE" sz="1600" dirty="0">
              <a:solidFill>
                <a:schemeClr val="tx1">
                  <a:lumMod val="75000"/>
                  <a:lumOff val="25000"/>
                </a:schemeClr>
              </a:solidFill>
              <a:latin typeface="Arial"/>
              <a:cs typeface="Arial"/>
            </a:endParaRPr>
          </a:p>
        </p:txBody>
      </p:sp>
      <p:sp>
        <p:nvSpPr>
          <p:cNvPr id="29" name="Richtungspfeil 28"/>
          <p:cNvSpPr/>
          <p:nvPr/>
        </p:nvSpPr>
        <p:spPr>
          <a:xfrm>
            <a:off x="1260116" y="5099436"/>
            <a:ext cx="2572743" cy="432000"/>
          </a:xfrm>
          <a:prstGeom prst="homePlate">
            <a:avLst/>
          </a:prstGeom>
          <a:solidFill>
            <a:srgbClr val="B3EBEF"/>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30" name="Rechteck 29"/>
          <p:cNvSpPr/>
          <p:nvPr/>
        </p:nvSpPr>
        <p:spPr>
          <a:xfrm>
            <a:off x="467543" y="1484784"/>
            <a:ext cx="8381181"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23</a:t>
            </a:r>
            <a:endParaRPr lang="de-DE" dirty="0"/>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a:t>
            </a:r>
            <a:r>
              <a:rPr lang="de-DE" sz="1600" b="1" dirty="0" smtClean="0">
                <a:solidFill>
                  <a:srgbClr val="404040"/>
                </a:solidFill>
                <a:latin typeface="Arial" panose="020B0604020202020204" pitchFamily="34" charset="0"/>
                <a:cs typeface="Arial" panose="020B0604020202020204" pitchFamily="34" charset="0"/>
              </a:rPr>
              <a:t>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Abschlüsse:</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endParaRPr lang="de-DE" sz="1600" dirty="0" smtClean="0">
              <a:solidFill>
                <a:srgbClr val="404040"/>
              </a:solidFill>
              <a:latin typeface="Arial" panose="020B0604020202020204" pitchFamily="34" charset="0"/>
              <a:cs typeface="Arial" panose="020B0604020202020204" pitchFamily="34" charset="0"/>
            </a:endParaRP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a:t>
            </a:r>
            <a:r>
              <a:rPr lang="de-DE" sz="1600" dirty="0" smtClean="0">
                <a:solidFill>
                  <a:srgbClr val="404040"/>
                </a:solidFill>
                <a:latin typeface="Arial" panose="020B0604020202020204" pitchFamily="34" charset="0"/>
                <a:cs typeface="Arial" panose="020B0604020202020204" pitchFamily="34" charset="0"/>
              </a:rPr>
              <a:t>    (ca. 330 duale Berufsausbildungen)</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Qualifikationen </a:t>
            </a:r>
            <a:r>
              <a:rPr lang="de-DE" sz="1600" dirty="0">
                <a:solidFill>
                  <a:srgbClr val="404040"/>
                </a:solidFill>
                <a:latin typeface="Arial" panose="020B0604020202020204" pitchFamily="34" charset="0"/>
                <a:cs typeface="Arial" panose="020B0604020202020204" pitchFamily="34" charset="0"/>
              </a:rPr>
              <a:t>der beruflichen </a:t>
            </a:r>
            <a:r>
              <a:rPr lang="de-DE" sz="1600" dirty="0" smtClean="0">
                <a:solidFill>
                  <a:srgbClr val="404040"/>
                </a:solidFill>
                <a:latin typeface="Arial" panose="020B0604020202020204" pitchFamily="34" charset="0"/>
                <a:cs typeface="Arial" panose="020B0604020202020204" pitchFamily="34" charset="0"/>
              </a:rPr>
              <a:t>Weiterbildung</a:t>
            </a:r>
            <a:br>
              <a:rPr lang="de-DE" sz="1600" dirty="0" smtClean="0">
                <a:solidFill>
                  <a:srgbClr val="404040"/>
                </a:solidFill>
                <a:latin typeface="Arial" panose="020B0604020202020204" pitchFamily="34" charset="0"/>
                <a:cs typeface="Arial" panose="020B0604020202020204" pitchFamily="34" charset="0"/>
              </a:rPr>
            </a:br>
            <a:endParaRPr lang="de-DE" sz="1600" dirty="0" smtClean="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a:t>
            </a:r>
            <a:r>
              <a:rPr lang="de-DE" sz="1600" dirty="0" smtClean="0">
                <a:solidFill>
                  <a:srgbClr val="404040"/>
                </a:solidFill>
                <a:latin typeface="Arial" panose="020B0604020202020204" pitchFamily="34" charset="0"/>
                <a:cs typeface="Arial" panose="020B0604020202020204" pitchFamily="34" charset="0"/>
              </a:rPr>
              <a:t>llgemein </a:t>
            </a:r>
            <a:r>
              <a:rPr lang="de-DE" sz="1600" dirty="0">
                <a:solidFill>
                  <a:srgbClr val="404040"/>
                </a:solidFill>
                <a:latin typeface="Arial" panose="020B0604020202020204" pitchFamily="34" charset="0"/>
                <a:cs typeface="Arial" panose="020B0604020202020204" pitchFamily="34" charset="0"/>
              </a:rPr>
              <a:t>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a:t>
            </a:r>
            <a:r>
              <a:rPr lang="de-DE" sz="1600" dirty="0" smtClean="0">
                <a:solidFill>
                  <a:srgbClr val="404040"/>
                </a:solidFill>
                <a:latin typeface="Arial" panose="020B0604020202020204" pitchFamily="34" charset="0"/>
                <a:cs typeface="Arial" panose="020B0604020202020204" pitchFamily="34" charset="0"/>
              </a:rPr>
              <a:t>Hochschulreife (</a:t>
            </a:r>
            <a:r>
              <a:rPr lang="de-DE" sz="1600" dirty="0">
                <a:solidFill>
                  <a:srgbClr val="404040"/>
                </a:solidFill>
                <a:latin typeface="Arial" panose="020B0604020202020204" pitchFamily="34" charset="0"/>
                <a:cs typeface="Arial" panose="020B0604020202020204" pitchFamily="34" charset="0"/>
              </a:rPr>
              <a:t>Abitur</a:t>
            </a:r>
            <a:r>
              <a:rPr lang="de-DE" sz="1600" dirty="0" smtClean="0">
                <a:solidFill>
                  <a:srgbClr val="404040"/>
                </a:solidFill>
                <a:latin typeface="Arial" panose="020B0604020202020204" pitchFamily="34" charset="0"/>
                <a:cs typeface="Arial" panose="020B0604020202020204" pitchFamily="34" charset="0"/>
              </a:rPr>
              <a:t>)</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Die beruflichen Schulen</a:t>
            </a:r>
          </a:p>
        </p:txBody>
      </p:sp>
      <p:sp>
        <p:nvSpPr>
          <p:cNvPr id="8" name="Rechteck 7"/>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645600" y="2294669"/>
            <a:ext cx="2204020" cy="3556800"/>
          </a:xfrm>
          <a:prstGeom prst="rect">
            <a:avLst/>
          </a:prstGeom>
          <a:solidFill>
            <a:srgbClr val="78DCE3"/>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Berufsvorbereitende Bildungsangebote (VAB, BEJ, </a:t>
            </a:r>
            <a:r>
              <a:rPr lang="de-DE" sz="1600" dirty="0" err="1" smtClean="0">
                <a:solidFill>
                  <a:schemeClr val="tx1">
                    <a:lumMod val="75000"/>
                    <a:lumOff val="25000"/>
                  </a:schemeClr>
                </a:solidFill>
                <a:latin typeface="Arial"/>
                <a:cs typeface="Arial"/>
              </a:rPr>
              <a:t>AVdual</a:t>
            </a:r>
            <a:r>
              <a:rPr lang="de-DE" sz="1600" dirty="0" smtClean="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289693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24</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Die duale Berufsausbildung und Weiterbildung</a:t>
            </a:r>
            <a:endParaRPr lang="de-DE" sz="3000" dirty="0"/>
          </a:p>
        </p:txBody>
      </p:sp>
      <p:sp>
        <p:nvSpPr>
          <p:cNvPr id="8" name="Rechteck 7"/>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a:t>
            </a:r>
            <a:r>
              <a:rPr lang="de-DE" sz="1600" dirty="0" smtClean="0">
                <a:solidFill>
                  <a:srgbClr val="404040"/>
                </a:solidFill>
                <a:latin typeface="Arial" panose="020B0604020202020204" pitchFamily="34" charset="0"/>
                <a:cs typeface="Arial" panose="020B0604020202020204" pitchFamily="34" charset="0"/>
              </a:rPr>
              <a:t>hne Schulabschluss / Hauptschulabschluss / Mittlerer Bildungsabschluss / Hochschulzugangsberechtigung (Abitur)</a:t>
            </a:r>
            <a:endParaRPr lang="de-DE" sz="1600" dirty="0">
              <a:solidFill>
                <a:srgbClr val="404040"/>
              </a:solidFill>
              <a:latin typeface="Arial" panose="020B0604020202020204" pitchFamily="34" charset="0"/>
              <a:cs typeface="Arial" panose="020B0604020202020204" pitchFamily="34" charset="0"/>
            </a:endParaRPr>
          </a:p>
        </p:txBody>
      </p:sp>
      <p:sp>
        <p:nvSpPr>
          <p:cNvPr id="7" name="Rechteck 6"/>
          <p:cNvSpPr/>
          <p:nvPr/>
        </p:nvSpPr>
        <p:spPr>
          <a:xfrm>
            <a:off x="474662" y="3693051"/>
            <a:ext cx="8361677" cy="1440160"/>
          </a:xfrm>
          <a:prstGeom prst="rect">
            <a:avLst/>
          </a:prstGeom>
          <a:solidFill>
            <a:schemeClr val="tx2"/>
          </a:solid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Ausbildung im dualen System</a:t>
            </a:r>
            <a:endParaRPr lang="de-DE" sz="1600" dirty="0">
              <a:solidFill>
                <a:srgbClr val="404040"/>
              </a:solidFill>
              <a:latin typeface="Arial" panose="020B0604020202020204" pitchFamily="34" charset="0"/>
              <a:cs typeface="Arial" panose="020B0604020202020204" pitchFamily="34" charset="0"/>
            </a:endParaRPr>
          </a:p>
        </p:txBody>
      </p:sp>
      <p:sp>
        <p:nvSpPr>
          <p:cNvPr id="12" name="Rechteck 11"/>
          <p:cNvSpPr/>
          <p:nvPr/>
        </p:nvSpPr>
        <p:spPr>
          <a:xfrm rot="16200000">
            <a:off x="4067943" y="1990864"/>
            <a:ext cx="1008115" cy="5041900"/>
          </a:xfrm>
          <a:prstGeom prst="rect">
            <a:avLst/>
          </a:prstGeom>
          <a:gradFill flip="none" rotWithShape="1">
            <a:gsLst>
              <a:gs pos="49000">
                <a:srgbClr val="73D4D6">
                  <a:lumMod val="75000"/>
                  <a:lumOff val="25000"/>
                </a:srgbClr>
              </a:gs>
              <a:gs pos="0">
                <a:srgbClr val="78DCE3">
                  <a:lumMod val="75000"/>
                  <a:lumOff val="25000"/>
                </a:srgbClr>
              </a:gs>
              <a:gs pos="50000">
                <a:srgbClr val="78DCE3">
                  <a:lumMod val="50000"/>
                  <a:lumOff val="50000"/>
                </a:srgbClr>
              </a:gs>
              <a:gs pos="100000">
                <a:srgbClr val="78DCE3">
                  <a:lumMod val="50000"/>
                  <a:lumOff val="50000"/>
                </a:srgbClr>
              </a:gs>
            </a:gsLst>
            <a:lin ang="5400000" scaled="1"/>
            <a:tileRect/>
          </a:grad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2089151" y="4020632"/>
            <a:ext cx="5041900" cy="1015663"/>
          </a:xfrm>
          <a:prstGeom prst="rect">
            <a:avLst/>
          </a:prstGeom>
          <a:noFill/>
        </p:spPr>
        <p:txBody>
          <a:bodyPr wrap="square" rtlCol="0">
            <a:spAutoFit/>
          </a:bodyPr>
          <a:lstStyle/>
          <a:p>
            <a:r>
              <a:rPr lang="de-DE" sz="1600" dirty="0" smtClean="0">
                <a:solidFill>
                  <a:srgbClr val="404040"/>
                </a:solidFill>
                <a:latin typeface="Arial" panose="020B0604020202020204" pitchFamily="34" charset="0"/>
                <a:cs typeface="Arial" panose="020B0604020202020204" pitchFamily="34" charset="0"/>
              </a:rPr>
              <a:t>   betriebliche </a:t>
            </a:r>
            <a:r>
              <a:rPr lang="de-DE" sz="1600" dirty="0">
                <a:solidFill>
                  <a:srgbClr val="404040"/>
                </a:solidFill>
                <a:latin typeface="Arial" panose="020B0604020202020204" pitchFamily="34" charset="0"/>
                <a:cs typeface="Arial" panose="020B0604020202020204" pitchFamily="34" charset="0"/>
              </a:rPr>
              <a:t>Ausbildung + </a:t>
            </a:r>
            <a:r>
              <a:rPr lang="de-DE" sz="1600" dirty="0" smtClean="0">
                <a:solidFill>
                  <a:srgbClr val="404040"/>
                </a:solidFill>
                <a:latin typeface="Arial" panose="020B0604020202020204" pitchFamily="34" charset="0"/>
                <a:cs typeface="Arial" panose="020B0604020202020204" pitchFamily="34" charset="0"/>
              </a:rPr>
              <a:t>Berufsschule</a:t>
            </a:r>
          </a:p>
          <a:p>
            <a:endParaRPr lang="de-DE" sz="1600" dirty="0" smtClean="0">
              <a:solidFill>
                <a:srgbClr val="404040"/>
              </a:solidFill>
              <a:latin typeface="Arial" panose="020B0604020202020204" pitchFamily="34" charset="0"/>
              <a:cs typeface="Arial" panose="020B0604020202020204" pitchFamily="34" charset="0"/>
            </a:endParaRPr>
          </a:p>
          <a:p>
            <a:pPr algn="ctr"/>
            <a:r>
              <a:rPr lang="de-DE" sz="1400" dirty="0" smtClean="0">
                <a:solidFill>
                  <a:srgbClr val="404040"/>
                </a:solidFill>
                <a:latin typeface="Arial" panose="020B0604020202020204" pitchFamily="34" charset="0"/>
                <a:cs typeface="Arial" panose="020B0604020202020204" pitchFamily="34" charset="0"/>
              </a:rPr>
              <a:t>Abschlüsse: </a:t>
            </a:r>
          </a:p>
          <a:p>
            <a:pPr algn="ctr"/>
            <a:r>
              <a:rPr lang="de-DE" sz="1400" dirty="0" smtClean="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
        <p:nvSpPr>
          <p:cNvPr id="13" name="Rechteck 12"/>
          <p:cNvSpPr/>
          <p:nvPr/>
        </p:nvSpPr>
        <p:spPr>
          <a:xfrm>
            <a:off x="474663" y="1764805"/>
            <a:ext cx="8361677" cy="534650"/>
          </a:xfrm>
          <a:prstGeom prst="rect">
            <a:avLst/>
          </a:prstGeom>
          <a:solidFill>
            <a:srgbClr val="91DDDF"/>
          </a:solid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qualifizierte </a:t>
            </a:r>
            <a:r>
              <a:rPr lang="de-DE" sz="1600" dirty="0">
                <a:solidFill>
                  <a:srgbClr val="404040"/>
                </a:solidFill>
                <a:latin typeface="Arial" panose="020B0604020202020204" pitchFamily="34" charset="0"/>
                <a:cs typeface="Arial" panose="020B0604020202020204" pitchFamily="34" charset="0"/>
              </a:rPr>
              <a:t>Beschäftigung</a:t>
            </a:r>
          </a:p>
        </p:txBody>
      </p:sp>
      <p:sp>
        <p:nvSpPr>
          <p:cNvPr id="14" name="Rechteck 13"/>
          <p:cNvSpPr/>
          <p:nvPr/>
        </p:nvSpPr>
        <p:spPr>
          <a:xfrm>
            <a:off x="3563939" y="2512930"/>
            <a:ext cx="5272402" cy="318574"/>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Hochschule</a:t>
            </a:r>
            <a:endParaRPr lang="de-DE" sz="1600" dirty="0">
              <a:solidFill>
                <a:srgbClr val="404040"/>
              </a:solidFill>
              <a:latin typeface="Arial" panose="020B0604020202020204" pitchFamily="34" charset="0"/>
              <a:cs typeface="Arial" panose="020B0604020202020204" pitchFamily="34" charset="0"/>
            </a:endParaRPr>
          </a:p>
        </p:txBody>
      </p:sp>
      <p:sp>
        <p:nvSpPr>
          <p:cNvPr id="17" name="Rechteck 16"/>
          <p:cNvSpPr/>
          <p:nvPr/>
        </p:nvSpPr>
        <p:spPr>
          <a:xfrm>
            <a:off x="2411988" y="3017038"/>
            <a:ext cx="2052000" cy="468000"/>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smtClean="0">
                <a:solidFill>
                  <a:srgbClr val="404040"/>
                </a:solidFill>
                <a:latin typeface="Arial" panose="020B0604020202020204" pitchFamily="34" charset="0"/>
                <a:cs typeface="Arial" panose="020B0604020202020204" pitchFamily="34" charset="0"/>
              </a:rPr>
              <a:t>Fachschule z.B.</a:t>
            </a:r>
          </a:p>
          <a:p>
            <a:pPr algn="ctr"/>
            <a:r>
              <a:rPr lang="de-DE" sz="1400" dirty="0" smtClean="0">
                <a:solidFill>
                  <a:srgbClr val="404040"/>
                </a:solidFill>
                <a:latin typeface="Arial" panose="020B0604020202020204" pitchFamily="34" charset="0"/>
                <a:cs typeface="Arial" panose="020B0604020202020204" pitchFamily="34" charset="0"/>
              </a:rPr>
              <a:t>Meister/in   | Techniker/in</a:t>
            </a:r>
            <a:endParaRPr lang="de-DE" sz="1400" dirty="0">
              <a:solidFill>
                <a:srgbClr val="404040"/>
              </a:solidFill>
              <a:latin typeface="Arial" panose="020B0604020202020204" pitchFamily="34" charset="0"/>
              <a:cs typeface="Arial" panose="020B0604020202020204" pitchFamily="34" charset="0"/>
            </a:endParaRPr>
          </a:p>
        </p:txBody>
      </p:sp>
      <p:sp>
        <p:nvSpPr>
          <p:cNvPr id="18" name="Rechteck 17"/>
          <p:cNvSpPr/>
          <p:nvPr/>
        </p:nvSpPr>
        <p:spPr>
          <a:xfrm>
            <a:off x="4680228" y="3022500"/>
            <a:ext cx="1944000" cy="462538"/>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Berufskolleg</a:t>
            </a:r>
            <a:endParaRPr lang="de-DE" sz="1600" dirty="0">
              <a:solidFill>
                <a:srgbClr val="404040"/>
              </a:solidFill>
              <a:latin typeface="Arial" panose="020B0604020202020204" pitchFamily="34" charset="0"/>
              <a:cs typeface="Arial" panose="020B0604020202020204" pitchFamily="34" charset="0"/>
            </a:endParaRPr>
          </a:p>
        </p:txBody>
      </p:sp>
      <p:sp>
        <p:nvSpPr>
          <p:cNvPr id="19" name="Rechteck 18"/>
          <p:cNvSpPr/>
          <p:nvPr/>
        </p:nvSpPr>
        <p:spPr>
          <a:xfrm>
            <a:off x="6840481" y="3022500"/>
            <a:ext cx="1995860" cy="462538"/>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Berufsoberschule</a:t>
            </a:r>
            <a:endParaRPr lang="de-DE" sz="1600" dirty="0">
              <a:solidFill>
                <a:srgbClr val="404040"/>
              </a:solidFill>
              <a:latin typeface="Arial" panose="020B0604020202020204" pitchFamily="34" charset="0"/>
              <a:cs typeface="Arial" panose="020B0604020202020204" pitchFamily="34" charset="0"/>
            </a:endParaRPr>
          </a:p>
        </p:txBody>
      </p:sp>
      <p:sp>
        <p:nvSpPr>
          <p:cNvPr id="20" name="Richtungspfeil 19"/>
          <p:cNvSpPr/>
          <p:nvPr/>
        </p:nvSpPr>
        <p:spPr>
          <a:xfrm rot="16200000">
            <a:off x="4585160" y="4703346"/>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a:t>
            </a:r>
            <a:r>
              <a:rPr lang="de-DE" sz="1600" dirty="0" smtClean="0">
                <a:solidFill>
                  <a:srgbClr val="404040"/>
                </a:solidFill>
              </a:rPr>
              <a:t>nger Bezug von Theorie und Praxis</a:t>
            </a:r>
          </a:p>
          <a:p>
            <a:r>
              <a:rPr lang="de-DE" sz="1600" dirty="0" smtClean="0">
                <a:solidFill>
                  <a:srgbClr val="404040"/>
                </a:solidFill>
              </a:rPr>
              <a:t>Richtungen:</a:t>
            </a:r>
          </a:p>
          <a:p>
            <a:pPr marL="817626" lvl="2" indent="-285750">
              <a:buFont typeface="Symbol" panose="05050102010706020507" pitchFamily="18" charset="2"/>
              <a:buChar char="-"/>
            </a:pPr>
            <a:r>
              <a:rPr lang="de-DE" sz="1600" dirty="0" smtClean="0">
                <a:solidFill>
                  <a:schemeClr val="tx1">
                    <a:lumMod val="75000"/>
                    <a:lumOff val="25000"/>
                  </a:schemeClr>
                </a:solidFill>
              </a:rPr>
              <a:t> technisch</a:t>
            </a:r>
          </a:p>
          <a:p>
            <a:pPr marL="817626" lvl="2" indent="-285750">
              <a:buFont typeface="Symbol" panose="05050102010706020507" pitchFamily="18" charset="2"/>
              <a:buChar char="-"/>
            </a:pPr>
            <a:r>
              <a:rPr lang="de-DE" sz="1600" dirty="0" smtClean="0">
                <a:solidFill>
                  <a:schemeClr val="tx1">
                    <a:lumMod val="75000"/>
                    <a:lumOff val="25000"/>
                  </a:schemeClr>
                </a:solidFill>
              </a:rPr>
              <a:t> kaufmännisch</a:t>
            </a:r>
          </a:p>
          <a:p>
            <a:pPr marL="817626" lvl="2" indent="-285750">
              <a:buFont typeface="Symbol" panose="05050102010706020507" pitchFamily="18" charset="2"/>
              <a:buChar char="-"/>
            </a:pPr>
            <a:r>
              <a:rPr lang="de-DE" sz="1600" dirty="0" smtClean="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a:t>
            </a:r>
            <a:r>
              <a:rPr lang="de-DE" sz="1600" dirty="0" smtClean="0">
                <a:solidFill>
                  <a:schemeClr val="tx1">
                    <a:lumMod val="75000"/>
                    <a:lumOff val="25000"/>
                  </a:schemeClr>
                </a:solidFill>
              </a:rPr>
              <a:t>     sozialpädagogisch</a:t>
            </a:r>
          </a:p>
          <a:p>
            <a:pPr>
              <a:spcBef>
                <a:spcPts val="900"/>
              </a:spcBef>
            </a:pPr>
            <a:r>
              <a:rPr lang="de-DE" sz="1600" dirty="0" smtClean="0">
                <a:solidFill>
                  <a:srgbClr val="404040"/>
                </a:solidFill>
              </a:rPr>
              <a:t>Aufnahmevoraussetzung: </a:t>
            </a:r>
          </a:p>
          <a:p>
            <a:pPr marL="817626" lvl="2" indent="-285750">
              <a:buFont typeface="Symbol" panose="05050102010706020507" pitchFamily="18" charset="2"/>
              <a:buChar char="-"/>
            </a:pPr>
            <a:r>
              <a:rPr lang="de-DE" sz="1600" dirty="0" smtClean="0">
                <a:solidFill>
                  <a:srgbClr val="404040"/>
                </a:solidFill>
              </a:rPr>
              <a:t>Mittlerer </a:t>
            </a:r>
            <a:r>
              <a:rPr lang="de-DE" sz="1600" dirty="0">
                <a:solidFill>
                  <a:srgbClr val="404040"/>
                </a:solidFill>
              </a:rPr>
              <a:t>Bildungsabschluss </a:t>
            </a:r>
            <a:r>
              <a:rPr lang="de-DE" sz="1400" dirty="0" smtClean="0">
                <a:solidFill>
                  <a:srgbClr val="404040"/>
                </a:solidFill>
              </a:rPr>
              <a:t>(teilweise weitere Voraussetzungen</a:t>
            </a:r>
            <a:r>
              <a:rPr lang="de-DE" sz="1400" dirty="0">
                <a:solidFill>
                  <a:srgbClr val="404040"/>
                </a:solidFill>
              </a:rPr>
              <a:t>)</a:t>
            </a:r>
            <a:endParaRPr lang="de-DE" sz="1600" dirty="0">
              <a:solidFill>
                <a:srgbClr val="404040"/>
              </a:solidFill>
            </a:endParaRPr>
          </a:p>
          <a:p>
            <a:pPr>
              <a:spcBef>
                <a:spcPts val="900"/>
              </a:spcBef>
            </a:pPr>
            <a:r>
              <a:rPr lang="de-DE" sz="1600" dirty="0" smtClean="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25</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Berufskollegs</a:t>
            </a:r>
            <a:endParaRPr lang="de-DE" sz="3000" dirty="0"/>
          </a:p>
        </p:txBody>
      </p:sp>
      <p:sp>
        <p:nvSpPr>
          <p:cNvPr id="8" name="Rechteck 7"/>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smtClean="0">
                <a:solidFill>
                  <a:srgbClr val="404040"/>
                </a:solidFill>
              </a:rPr>
              <a:t>Beispiel: </a:t>
            </a:r>
            <a:r>
              <a:rPr lang="de-DE" sz="1600" dirty="0">
                <a:solidFill>
                  <a:srgbClr val="404040"/>
                </a:solidFill>
              </a:rPr>
              <a:t>Ausbildung Erzieher/in</a:t>
            </a:r>
          </a:p>
        </p:txBody>
      </p:sp>
      <p:sp>
        <p:nvSpPr>
          <p:cNvPr id="15" name="Rechteck 14"/>
          <p:cNvSpPr/>
          <p:nvPr/>
        </p:nvSpPr>
        <p:spPr>
          <a:xfrm rot="5400000" flipV="1">
            <a:off x="2566328" y="3770672"/>
            <a:ext cx="4086000" cy="72000"/>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Berufskolleg Sozialpädagogik</a:t>
            </a:r>
          </a:p>
        </p:txBody>
      </p:sp>
      <p:sp>
        <p:nvSpPr>
          <p:cNvPr id="13" name="Rechteck 12"/>
          <p:cNvSpPr/>
          <p:nvPr/>
        </p:nvSpPr>
        <p:spPr>
          <a:xfrm>
            <a:off x="4886319" y="3779341"/>
            <a:ext cx="3960000" cy="1052483"/>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rgbClr val="91DDDF"/>
          </a:solid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274498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26</a:t>
            </a:r>
            <a:endParaRPr lang="de-DE" dirty="0"/>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smtClean="0">
                <a:solidFill>
                  <a:schemeClr val="tx1">
                    <a:lumMod val="75000"/>
                    <a:lumOff val="25000"/>
                  </a:schemeClr>
                </a:solidFill>
                <a:latin typeface="Arial" panose="020B0604020202020204" pitchFamily="34" charset="0"/>
                <a:cs typeface="Arial" panose="020B0604020202020204" pitchFamily="34" charset="0"/>
              </a:rPr>
              <a:t>Mit Berufsbezug </a:t>
            </a:r>
            <a:r>
              <a:rPr lang="de-DE" sz="1600" b="1" dirty="0">
                <a:solidFill>
                  <a:schemeClr val="tx1">
                    <a:lumMod val="75000"/>
                    <a:lumOff val="25000"/>
                  </a:schemeClr>
                </a:solidFill>
                <a:latin typeface="Arial" panose="020B0604020202020204" pitchFamily="34" charset="0"/>
                <a:cs typeface="Arial" panose="020B0604020202020204" pitchFamily="34" charset="0"/>
              </a:rPr>
              <a:t>zum Abitur</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br>
              <a:rPr lang="de-DE" sz="1600" dirty="0" smtClean="0">
                <a:solidFill>
                  <a:schemeClr val="tx1">
                    <a:lumMod val="75000"/>
                    <a:lumOff val="25000"/>
                  </a:schemeClr>
                </a:solidFill>
                <a:latin typeface="Arial" panose="020B0604020202020204" pitchFamily="34" charset="0"/>
                <a:cs typeface="Arial" panose="020B0604020202020204" pitchFamily="34" charset="0"/>
              </a:rPr>
            </a:br>
            <a:r>
              <a:rPr lang="de-DE" sz="1600" dirty="0" smtClean="0">
                <a:solidFill>
                  <a:schemeClr val="tx1">
                    <a:lumMod val="75000"/>
                    <a:lumOff val="25000"/>
                  </a:schemeClr>
                </a:solidFill>
                <a:latin typeface="Arial" panose="020B0604020202020204" pitchFamily="34" charset="0"/>
                <a:cs typeface="Arial" panose="020B0604020202020204" pitchFamily="34" charset="0"/>
              </a:rPr>
              <a:t>3-jährige </a:t>
            </a:r>
            <a:r>
              <a:rPr lang="de-DE" sz="1600" dirty="0">
                <a:solidFill>
                  <a:schemeClr val="tx1">
                    <a:lumMod val="75000"/>
                    <a:lumOff val="25000"/>
                  </a:schemeClr>
                </a:solidFill>
                <a:latin typeface="Arial" panose="020B0604020202020204" pitchFamily="34" charset="0"/>
                <a:cs typeface="Arial" panose="020B0604020202020204" pitchFamily="34" charset="0"/>
              </a:rPr>
              <a:t>gymnasiale Oberstufe (Klassen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11-13)</a:t>
            </a:r>
          </a:p>
          <a:p>
            <a:pPr marL="373063" lvl="1" indent="-285750">
              <a:lnSpc>
                <a:spcPct val="90000"/>
              </a:lnSpc>
              <a:spcAft>
                <a:spcPts val="900"/>
              </a:spcAft>
            </a:pPr>
            <a:r>
              <a:rPr lang="de-DE" sz="1600" u="sng" dirty="0" smtClean="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smtClean="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Notenschnitt </a:t>
            </a:r>
            <a:r>
              <a:rPr lang="de-DE" sz="1600" dirty="0">
                <a:solidFill>
                  <a:schemeClr val="tx1">
                    <a:lumMod val="75000"/>
                    <a:lumOff val="25000"/>
                  </a:schemeClr>
                </a:solidFill>
                <a:latin typeface="Arial" panose="020B0604020202020204" pitchFamily="34" charset="0"/>
                <a:cs typeface="Arial" panose="020B0604020202020204" pitchFamily="34" charset="0"/>
              </a:rPr>
              <a:t>von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3,0 in Deutsch</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Mathematik und 1</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Fremd-sprache; in </a:t>
            </a:r>
            <a:r>
              <a:rPr lang="de-DE" sz="1600" dirty="0">
                <a:solidFill>
                  <a:schemeClr val="tx1">
                    <a:lumMod val="75000"/>
                    <a:lumOff val="25000"/>
                  </a:schemeClr>
                </a:solidFill>
                <a:latin typeface="Arial" panose="020B0604020202020204" pitchFamily="34" charset="0"/>
                <a:cs typeface="Arial" panose="020B0604020202020204" pitchFamily="34" charset="0"/>
              </a:rPr>
              <a:t>jedem dieser Fächer mindestens die Note </a:t>
            </a:r>
            <a:r>
              <a:rPr lang="de-DE" sz="1600" dirty="0" smtClean="0">
                <a:solidFill>
                  <a:schemeClr val="tx1">
                    <a:lumMod val="75000"/>
                    <a:lumOff val="25000"/>
                  </a:schemeClr>
                </a:solidFill>
                <a:latin typeface="Arial" panose="020B0604020202020204" pitchFamily="34" charset="0"/>
                <a:cs typeface="Arial" panose="020B0604020202020204" pitchFamily="34" charset="0"/>
              </a:rPr>
              <a:t>4,0 </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Berufliche Gymnasien</a:t>
            </a:r>
            <a:endParaRPr lang="de-DE" sz="3000" dirty="0"/>
          </a:p>
        </p:txBody>
      </p:sp>
      <p:sp>
        <p:nvSpPr>
          <p:cNvPr id="2" name="Textfeld 1"/>
          <p:cNvSpPr txBox="1"/>
          <p:nvPr/>
        </p:nvSpPr>
        <p:spPr>
          <a:xfrm>
            <a:off x="6593748" y="1762988"/>
            <a:ext cx="2247292" cy="3376309"/>
          </a:xfrm>
          <a:prstGeom prst="rect">
            <a:avLst/>
          </a:prstGeom>
          <a:solidFill>
            <a:srgbClr val="78DCE3"/>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Ernährungs-wissenschaft (EG)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a:t>
            </a:r>
            <a:r>
              <a:rPr lang="de-DE" sz="1600" dirty="0" smtClean="0">
                <a:solidFill>
                  <a:schemeClr val="tx1">
                    <a:lumMod val="75000"/>
                    <a:lumOff val="25000"/>
                  </a:schemeClr>
                </a:solidFill>
                <a:latin typeface="Arial"/>
                <a:cs typeface="Arial"/>
              </a:rPr>
              <a:t>und Gesund-</a:t>
            </a:r>
            <a:r>
              <a:rPr lang="de-DE" sz="1600" dirty="0" err="1" smtClean="0">
                <a:solidFill>
                  <a:schemeClr val="tx1">
                    <a:lumMod val="75000"/>
                    <a:lumOff val="25000"/>
                  </a:schemeClr>
                </a:solidFill>
                <a:latin typeface="Arial"/>
                <a:cs typeface="Arial"/>
              </a:rPr>
              <a:t>heitswissenschaft</a:t>
            </a:r>
            <a:r>
              <a:rPr lang="de-DE" sz="1600" dirty="0" smtClean="0">
                <a:solidFill>
                  <a:schemeClr val="tx1">
                    <a:lumMod val="75000"/>
                    <a:lumOff val="25000"/>
                  </a:schemeClr>
                </a:solidFill>
                <a:latin typeface="Arial"/>
                <a:cs typeface="Arial"/>
              </a:rPr>
              <a:t> (SGG)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Technik (TG)</a:t>
            </a:r>
            <a:endParaRPr lang="de-DE" sz="1600" dirty="0">
              <a:solidFill>
                <a:schemeClr val="tx1">
                  <a:lumMod val="75000"/>
                  <a:lumOff val="25000"/>
                </a:schemeClr>
              </a:solidFill>
              <a:latin typeface="Arial"/>
              <a:cs typeface="Arial"/>
            </a:endParaRP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rgbClr val="1EAEBD">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rgbClr val="1EAEBD">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xmlns="" val="20000"/>
                    </a:ext>
                  </a:extLst>
                </a:gridCol>
                <a:gridCol w="6658838">
                  <a:extLst>
                    <a:ext uri="{9D8B030D-6E8A-4147-A177-3AD203B41FA5}">
                      <a16:colId xmlns:a16="http://schemas.microsoft.com/office/drawing/2014/main" xmlns=""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1"/>
                  </a:ext>
                </a:extLst>
              </a:tr>
            </a:tbl>
          </a:graphicData>
        </a:graphic>
      </p:graphicFrame>
      <p:sp>
        <p:nvSpPr>
          <p:cNvPr id="29" name="Rechteck 28"/>
          <p:cNvSpPr/>
          <p:nvPr/>
        </p:nvSpPr>
        <p:spPr>
          <a:xfrm>
            <a:off x="837373" y="3591087"/>
            <a:ext cx="1692000" cy="720455"/>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Mittlerer Bildungsabschluss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0" name="Richtungspfeil 29"/>
          <p:cNvSpPr/>
          <p:nvPr/>
        </p:nvSpPr>
        <p:spPr>
          <a:xfrm rot="16200000">
            <a:off x="1628955" y="2910343"/>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a:t>
            </a:r>
            <a:r>
              <a:rPr lang="de-DE" sz="1600" dirty="0" smtClean="0">
                <a:solidFill>
                  <a:schemeClr val="tx1">
                    <a:lumMod val="75000"/>
                    <a:lumOff val="25000"/>
                  </a:schemeClr>
                </a:solidFill>
                <a:latin typeface="Arial" panose="020B0604020202020204" pitchFamily="34" charset="0"/>
                <a:cs typeface="Arial" panose="020B0604020202020204" pitchFamily="34" charset="0"/>
              </a:rPr>
              <a:t>Gymnasium</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2" name="Rechteck 31"/>
          <p:cNvSpPr/>
          <p:nvPr/>
        </p:nvSpPr>
        <p:spPr>
          <a:xfrm>
            <a:off x="4428357" y="3588935"/>
            <a:ext cx="1692000" cy="720455"/>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a:t>
            </a:r>
            <a:r>
              <a:rPr lang="de-DE" sz="1400" dirty="0" err="1" smtClean="0">
                <a:solidFill>
                  <a:schemeClr val="tx1">
                    <a:lumMod val="75000"/>
                    <a:lumOff val="25000"/>
                  </a:schemeClr>
                </a:solidFill>
                <a:latin typeface="Arial" panose="020B0604020202020204" pitchFamily="34" charset="0"/>
                <a:cs typeface="Arial" panose="020B0604020202020204" pitchFamily="34" charset="0"/>
              </a:rPr>
              <a:t>Gym</a:t>
            </a:r>
            <a:r>
              <a:rPr lang="de-DE" sz="1400" dirty="0" smtClean="0">
                <a:solidFill>
                  <a:schemeClr val="tx1">
                    <a:lumMod val="75000"/>
                    <a:lumOff val="25000"/>
                  </a:schemeClr>
                </a:solidFill>
                <a:latin typeface="Arial" panose="020B0604020202020204" pitchFamily="34" charset="0"/>
                <a:cs typeface="Arial" panose="020B0604020202020204" pitchFamily="34" charset="0"/>
              </a:rPr>
              <a:t>, GMS)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Richtungspfeil 32"/>
          <p:cNvSpPr/>
          <p:nvPr/>
        </p:nvSpPr>
        <p:spPr>
          <a:xfrm rot="16200000">
            <a:off x="3430163" y="2910343"/>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5" name="Richtungspfeil 34"/>
          <p:cNvSpPr/>
          <p:nvPr/>
        </p:nvSpPr>
        <p:spPr>
          <a:xfrm rot="16200000">
            <a:off x="5238301" y="2910343"/>
            <a:ext cx="110936" cy="1080000"/>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27</a:t>
            </a:r>
            <a:endParaRPr lang="de-DE" dirty="0"/>
          </a:p>
        </p:txBody>
      </p:sp>
      <p:sp>
        <p:nvSpPr>
          <p:cNvPr id="10" name="Titel 3"/>
          <p:cNvSpPr txBox="1">
            <a:spLocks/>
          </p:cNvSpPr>
          <p:nvPr/>
        </p:nvSpPr>
        <p:spPr>
          <a:xfrm>
            <a:off x="457200" y="562000"/>
            <a:ext cx="8229600" cy="922784"/>
          </a:xfrm>
          <a:prstGeom prst="rect">
            <a:avLst/>
          </a:prstGeom>
        </p:spPr>
        <p:txBody>
          <a:bodyPr vert="horz" anchor="ctr">
            <a:normAutofit fontScale="925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t>Berufliche Bildungsangebote und Bildungsgänge für Schüler</a:t>
            </a:r>
            <a:r>
              <a:rPr lang="de-DE" dirty="0" smtClean="0"/>
              <a:t>/-innen </a:t>
            </a:r>
            <a:r>
              <a:rPr lang="de-DE" dirty="0"/>
              <a:t>mit Behinderung </a:t>
            </a:r>
            <a:r>
              <a:rPr lang="de-DE" dirty="0" smtClean="0"/>
              <a:t>– Auswahl</a:t>
            </a:r>
            <a:endParaRPr lang="de-DE" dirty="0"/>
          </a:p>
        </p:txBody>
      </p:sp>
      <p:sp>
        <p:nvSpPr>
          <p:cNvPr id="8" name="Rechteck 7"/>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smtClean="0">
                <a:solidFill>
                  <a:schemeClr val="tx1">
                    <a:lumMod val="75000"/>
                    <a:lumOff val="25000"/>
                  </a:schemeClr>
                </a:solidFill>
                <a:latin typeface="Arial" panose="020B0604020202020204" pitchFamily="34" charset="0"/>
                <a:cs typeface="Arial" panose="020B0604020202020204" pitchFamily="34" charset="0"/>
              </a:rPr>
              <a:t>Beratung durch sonderpädagogische </a:t>
            </a:r>
            <a:r>
              <a:rPr lang="de-DE" sz="1600" dirty="0">
                <a:solidFill>
                  <a:schemeClr val="tx1">
                    <a:lumMod val="75000"/>
                    <a:lumOff val="25000"/>
                  </a:schemeClr>
                </a:solidFill>
                <a:latin typeface="Arial" panose="020B0604020202020204" pitchFamily="34" charset="0"/>
                <a:cs typeface="Arial" panose="020B0604020202020204" pitchFamily="34" charset="0"/>
              </a:rPr>
              <a:t>Lehrkräfte, Beratungsfachkräfte für </a:t>
            </a:r>
            <a:r>
              <a:rPr lang="de-DE" sz="1600" dirty="0" smtClean="0">
                <a:solidFill>
                  <a:schemeClr val="tx1">
                    <a:lumMod val="75000"/>
                    <a:lumOff val="25000"/>
                  </a:schemeClr>
                </a:solidFill>
                <a:latin typeface="Arial" panose="020B0604020202020204" pitchFamily="34" charset="0"/>
                <a:cs typeface="Arial" panose="020B0604020202020204" pitchFamily="34" charset="0"/>
              </a:rPr>
              <a:t>Rehabilitation (Agentur </a:t>
            </a:r>
            <a:r>
              <a:rPr lang="de-DE" sz="1600" dirty="0">
                <a:solidFill>
                  <a:schemeClr val="tx1">
                    <a:lumMod val="75000"/>
                    <a:lumOff val="25000"/>
                  </a:schemeClr>
                </a:solidFill>
                <a:latin typeface="Arial" panose="020B0604020202020204" pitchFamily="34" charset="0"/>
                <a:cs typeface="Arial" panose="020B0604020202020204" pitchFamily="34" charset="0"/>
              </a:rPr>
              <a:t>für Arbeit</a:t>
            </a:r>
            <a:r>
              <a:rPr lang="de-DE" sz="1600" dirty="0" smtClean="0">
                <a:solidFill>
                  <a:schemeClr val="tx1">
                    <a:lumMod val="75000"/>
                    <a:lumOff val="25000"/>
                  </a:schemeClr>
                </a:solidFill>
                <a:latin typeface="Arial" panose="020B0604020202020204" pitchFamily="34" charset="0"/>
                <a:cs typeface="Arial" panose="020B0604020202020204" pitchFamily="34" charset="0"/>
              </a:rPr>
              <a:t>), Integrationsfachdienste</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Inhaltsplatzhalter 4"/>
          <p:cNvSpPr>
            <a:spLocks noGrp="1"/>
          </p:cNvSpPr>
          <p:nvPr>
            <p:ph idx="1"/>
          </p:nvPr>
        </p:nvSpPr>
        <p:spPr>
          <a:xfrm>
            <a:off x="482627" y="1752838"/>
            <a:ext cx="8367686" cy="344798"/>
          </a:xfr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a:t>
            </a:r>
            <a:r>
              <a:rPr lang="de-DE" sz="1600" b="1" dirty="0" smtClean="0">
                <a:solidFill>
                  <a:schemeClr val="tx1">
                    <a:lumMod val="75000"/>
                    <a:lumOff val="25000"/>
                  </a:schemeClr>
                </a:solidFill>
                <a:latin typeface="Arial" panose="020B0604020202020204" pitchFamily="34" charset="0"/>
                <a:cs typeface="Arial" panose="020B0604020202020204" pitchFamily="34" charset="0"/>
              </a:rPr>
              <a:t>usätzliche Möglichkeiten: </a:t>
            </a:r>
            <a:endParaRPr lang="de-DE"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Inhaltsplatzhalter 4"/>
          <p:cNvSpPr txBox="1">
            <a:spLocks/>
          </p:cNvSpPr>
          <p:nvPr/>
        </p:nvSpPr>
        <p:spPr>
          <a:xfrm>
            <a:off x="3862896" y="2581798"/>
            <a:ext cx="4985059" cy="930020"/>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smtClean="0">
                <a:solidFill>
                  <a:schemeClr val="tx1">
                    <a:lumMod val="75000"/>
                    <a:lumOff val="25000"/>
                  </a:schemeClr>
                </a:solidFill>
                <a:latin typeface="Arial" panose="020B0604020202020204" pitchFamily="34" charset="0"/>
                <a:cs typeface="Arial" panose="020B0604020202020204" pitchFamily="34" charset="0"/>
              </a:rPr>
              <a:t>berufsvorbereitende </a:t>
            </a:r>
            <a:r>
              <a:rPr lang="de-DE" sz="1400" dirty="0">
                <a:solidFill>
                  <a:schemeClr val="tx1">
                    <a:lumMod val="75000"/>
                    <a:lumOff val="25000"/>
                  </a:schemeClr>
                </a:solidFill>
                <a:latin typeface="Arial" panose="020B0604020202020204" pitchFamily="34" charset="0"/>
                <a:cs typeface="Arial" panose="020B0604020202020204" pitchFamily="34" charset="0"/>
              </a:rPr>
              <a:t>Einrichtung (BVE) und </a:t>
            </a:r>
            <a:r>
              <a:rPr lang="de-DE" sz="1400" dirty="0" smtClean="0">
                <a:solidFill>
                  <a:schemeClr val="tx1">
                    <a:lumMod val="75000"/>
                    <a:lumOff val="25000"/>
                  </a:schemeClr>
                </a:solidFill>
                <a:latin typeface="Arial" panose="020B0604020202020204" pitchFamily="34" charset="0"/>
                <a:cs typeface="Arial" panose="020B0604020202020204" pitchFamily="34" charset="0"/>
              </a:rPr>
              <a:t>kooperative </a:t>
            </a:r>
            <a:r>
              <a:rPr lang="de-DE" sz="1400" dirty="0">
                <a:solidFill>
                  <a:schemeClr val="tx1">
                    <a:lumMod val="75000"/>
                    <a:lumOff val="25000"/>
                  </a:schemeClr>
                </a:solidFill>
                <a:latin typeface="Arial" panose="020B0604020202020204" pitchFamily="34" charset="0"/>
                <a:cs typeface="Arial" panose="020B0604020202020204" pitchFamily="34" charset="0"/>
              </a:rPr>
              <a:t>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rgbClr val="1E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a:t>
            </a:r>
            <a:r>
              <a:rPr lang="de-DE" dirty="0" smtClean="0">
                <a:solidFill>
                  <a:schemeClr val="tx1">
                    <a:lumMod val="75000"/>
                    <a:lumOff val="25000"/>
                  </a:schemeClr>
                </a:solidFill>
              </a:rPr>
              <a:t>förderschwerpunktspezifische Berufsschule, Berufskolleg oder Berufsfachschule</a:t>
            </a:r>
            <a:endParaRPr lang="de-DE" dirty="0">
              <a:solidFill>
                <a:schemeClr val="tx1">
                  <a:lumMod val="75000"/>
                  <a:lumOff val="25000"/>
                </a:schemeClr>
              </a:solidFill>
            </a:endParaRPr>
          </a:p>
        </p:txBody>
      </p:sp>
      <p:sp>
        <p:nvSpPr>
          <p:cNvPr id="19" name="Richtungspfeil 18"/>
          <p:cNvSpPr/>
          <p:nvPr/>
        </p:nvSpPr>
        <p:spPr>
          <a:xfrm rot="16200000">
            <a:off x="3535815" y="2672169"/>
            <a:ext cx="122599" cy="686942"/>
          </a:xfrm>
          <a:prstGeom prst="homePlate">
            <a:avLst>
              <a:gd name="adj" fmla="val 99383"/>
            </a:avLst>
          </a:prstGeom>
          <a:solidFill>
            <a:srgbClr val="1EAEBD">
              <a:alpha val="68000"/>
            </a:srgb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rgbClr val="1EAEBD">
              <a:alpha val="68000"/>
            </a:srgb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rgbClr val="1EAEBD">
              <a:alpha val="68000"/>
            </a:srgb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28</a:t>
            </a:r>
            <a:endParaRPr lang="de-DE" dirty="0"/>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eitlicher Ablauf des Übergangsverfahrens </a:t>
            </a:r>
            <a:endParaRPr lang="de-DE" sz="2200" kern="1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smtClean="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smtClean="0">
                <a:solidFill>
                  <a:schemeClr val="tx1">
                    <a:lumMod val="75000"/>
                    <a:lumOff val="25000"/>
                  </a:schemeClr>
                </a:solidFill>
                <a:latin typeface="Arial"/>
                <a:cs typeface="Arial"/>
              </a:rPr>
              <a:t>eitere Informationen </a:t>
            </a:r>
            <a:endParaRPr lang="de-DE" sz="2200" kern="1200" dirty="0">
              <a:solidFill>
                <a:schemeClr val="tx1">
                  <a:lumMod val="75000"/>
                  <a:lumOff val="25000"/>
                </a:schemeClr>
              </a:solidFill>
              <a:latin typeface="Arial"/>
              <a:cs typeface="Arial"/>
            </a:endParaRP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rgbClr val="73D4D6">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rgbClr val="73D4D6">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rgbClr val="73D4D6">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rgbClr val="73D4D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rgbClr val="73D4D6">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rgbClr val="73D4D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rgbClr val="73D4D6">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rgbClr val="73D4D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xmlns="" val="20000"/>
                    </a:ext>
                  </a:extLst>
                </a:gridCol>
                <a:gridCol w="3685874">
                  <a:extLst>
                    <a:ext uri="{9D8B030D-6E8A-4147-A177-3AD203B41FA5}">
                      <a16:colId xmlns:a16="http://schemas.microsoft.com/office/drawing/2014/main" xmlns="" val="20001"/>
                    </a:ext>
                  </a:extLst>
                </a:gridCol>
              </a:tblGrid>
              <a:tr h="838800">
                <a:tc>
                  <a:txBody>
                    <a:bodyPr/>
                    <a:lstStyle/>
                    <a:p>
                      <a:r>
                        <a:rPr lang="de-DE" sz="1600" dirty="0" smtClean="0">
                          <a:solidFill>
                            <a:schemeClr val="tx1">
                              <a:lumMod val="75000"/>
                              <a:lumOff val="25000"/>
                            </a:schemeClr>
                          </a:solidFill>
                          <a:latin typeface="Arial"/>
                          <a:cs typeface="Arial"/>
                        </a:rPr>
                        <a:t>Informationsabend</a:t>
                      </a:r>
                      <a:r>
                        <a:rPr lang="de-DE" sz="1600" baseline="0" dirty="0" smtClean="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smtClean="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xmlns="" val="10000"/>
                  </a:ext>
                </a:extLst>
              </a:tr>
              <a:tr h="838800">
                <a:tc>
                  <a:txBody>
                    <a:bodyPr/>
                    <a:lstStyle/>
                    <a:p>
                      <a:r>
                        <a:rPr lang="de-DE" sz="1600" dirty="0" smtClean="0">
                          <a:solidFill>
                            <a:schemeClr val="tx1">
                              <a:lumMod val="75000"/>
                              <a:lumOff val="25000"/>
                            </a:schemeClr>
                          </a:solidFill>
                          <a:latin typeface="Arial"/>
                          <a:cs typeface="Arial"/>
                        </a:rPr>
                        <a:t>Erstellung der Grundschulempfehlung</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Oktober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xmlns="" val="10001"/>
                  </a:ext>
                </a:extLst>
              </a:tr>
              <a:tr h="838800">
                <a:tc>
                  <a:txBody>
                    <a:bodyPr/>
                    <a:lstStyle/>
                    <a:p>
                      <a:r>
                        <a:rPr lang="de-DE" sz="1600" dirty="0" smtClean="0">
                          <a:solidFill>
                            <a:schemeClr val="tx1">
                              <a:lumMod val="75000"/>
                              <a:lumOff val="25000"/>
                            </a:schemeClr>
                          </a:solidFill>
                          <a:latin typeface="Arial"/>
                          <a:cs typeface="Arial"/>
                        </a:rPr>
                        <a:t>intensive Beratung der Eltern </a:t>
                      </a:r>
                    </a:p>
                    <a:p>
                      <a:r>
                        <a:rPr lang="de-DE" sz="1600" dirty="0" smtClean="0">
                          <a:solidFill>
                            <a:schemeClr val="tx1">
                              <a:lumMod val="75000"/>
                              <a:lumOff val="25000"/>
                            </a:schemeClr>
                          </a:solidFill>
                          <a:latin typeface="Arial"/>
                          <a:cs typeface="Arial"/>
                        </a:rPr>
                        <a:t>durch die Grundschullehrkräfte</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Dezember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xmlns=""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Ausgabe der Halbjahresinformation mit der Grundschulempfehlung</a:t>
                      </a:r>
                      <a:r>
                        <a:rPr lang="de-DE" sz="1600" baseline="0" dirty="0" smtClean="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Ende 1. Schulhalbjahr</a:t>
                      </a:r>
                      <a:r>
                        <a:rPr kumimoji="0" lang="de-DE" sz="1600" kern="1200" baseline="0" dirty="0" smtClean="0">
                          <a:solidFill>
                            <a:schemeClr val="tx1">
                              <a:lumMod val="75000"/>
                              <a:lumOff val="25000"/>
                            </a:schemeClr>
                          </a:solidFill>
                          <a:latin typeface="Arial"/>
                          <a:ea typeface="+mn-ea"/>
                          <a:cs typeface="Arial"/>
                        </a:rPr>
                        <a:t> -</a:t>
                      </a:r>
                      <a:r>
                        <a:rPr kumimoji="0" lang="de-DE" sz="1600" kern="1200" dirty="0" smtClean="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xmlns="" val="10003"/>
                  </a:ext>
                </a:extLst>
              </a:tr>
              <a:tr h="838800">
                <a:tc>
                  <a:txBody>
                    <a:bodyPr/>
                    <a:lstStyle/>
                    <a:p>
                      <a:r>
                        <a:rPr lang="de-DE" sz="1600" dirty="0" smtClean="0">
                          <a:solidFill>
                            <a:schemeClr val="tx1">
                              <a:lumMod val="75000"/>
                              <a:lumOff val="25000"/>
                            </a:schemeClr>
                          </a:solidFill>
                          <a:latin typeface="Arial"/>
                          <a:cs typeface="Arial"/>
                        </a:rPr>
                        <a:t>Anmeldung</a:t>
                      </a:r>
                      <a:r>
                        <a:rPr lang="de-DE" sz="1600" baseline="0" dirty="0" smtClean="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smtClean="0">
                          <a:solidFill>
                            <a:schemeClr val="tx1">
                              <a:lumMod val="75000"/>
                              <a:lumOff val="25000"/>
                            </a:schemeClr>
                          </a:solidFill>
                          <a:latin typeface="Arial"/>
                          <a:cs typeface="Arial"/>
                        </a:rPr>
                        <a:t>März</a:t>
                      </a:r>
                      <a:r>
                        <a:rPr lang="de-DE" sz="1600" baseline="0" dirty="0" smtClean="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xmlns="" val="10004"/>
                  </a:ext>
                </a:extLst>
              </a:tr>
            </a:tbl>
          </a:graphicData>
        </a:graphic>
      </p:graphicFrame>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29</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t>Zeitlicher Ablauf </a:t>
            </a:r>
            <a:r>
              <a:rPr lang="de-DE" sz="3000" dirty="0" smtClean="0"/>
              <a:t>des </a:t>
            </a:r>
            <a:r>
              <a:rPr lang="de-DE" sz="3000" dirty="0"/>
              <a:t>Übergangsverfahrens</a:t>
            </a:r>
          </a:p>
        </p:txBody>
      </p:sp>
      <p:sp>
        <p:nvSpPr>
          <p:cNvPr id="6" name="Rechteck 5"/>
          <p:cNvSpPr/>
          <p:nvPr/>
        </p:nvSpPr>
        <p:spPr>
          <a:xfrm>
            <a:off x="468313" y="1484784"/>
            <a:ext cx="8374062" cy="72008"/>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dirty="0" err="1" smtClean="0"/>
              <a:t>www.km-bw.de</a:t>
            </a:r>
            <a:endParaRPr lang="de-DE" dirty="0"/>
          </a:p>
        </p:txBody>
      </p:sp>
      <p:sp>
        <p:nvSpPr>
          <p:cNvPr id="5" name="Datumsplatzhalter 4"/>
          <p:cNvSpPr>
            <a:spLocks noGrp="1"/>
          </p:cNvSpPr>
          <p:nvPr>
            <p:ph type="dt" sz="half" idx="2"/>
          </p:nvPr>
        </p:nvSpPr>
        <p:spPr/>
        <p:txBody>
          <a:bodyPr/>
          <a:lstStyle/>
          <a:p>
            <a:r>
              <a:rPr lang="de-DE" smtClean="0"/>
              <a:t>Folie 3</a:t>
            </a:r>
            <a:endParaRPr lang="de-DE" dirty="0"/>
          </a:p>
        </p:txBody>
      </p:sp>
      <p:sp>
        <p:nvSpPr>
          <p:cNvPr id="8" name="Freihandform 7"/>
          <p:cNvSpPr/>
          <p:nvPr/>
        </p:nvSpPr>
        <p:spPr>
          <a:xfrm>
            <a:off x="482402" y="2060848"/>
            <a:ext cx="5040560" cy="2232248"/>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smtClean="0">
                <a:solidFill>
                  <a:schemeClr val="tx1">
                    <a:lumMod val="75000"/>
                    <a:lumOff val="25000"/>
                  </a:schemeClr>
                </a:solidFill>
                <a:latin typeface="Arial"/>
                <a:cs typeface="Arial"/>
              </a:rPr>
              <a:t>Bausteine des Übergangsverfahrens </a:t>
            </a:r>
            <a:endParaRPr lang="de-DE" sz="2400" kern="1200" dirty="0" smtClean="0">
              <a:solidFill>
                <a:schemeClr val="tx1">
                  <a:lumMod val="75000"/>
                  <a:lumOff val="25000"/>
                </a:schemeClr>
              </a:solidFill>
              <a:latin typeface="Arial"/>
              <a:cs typeface="Arial"/>
            </a:endParaRPr>
          </a:p>
          <a:p>
            <a:pPr indent="-457200" defTabSz="711200">
              <a:spcBef>
                <a:spcPct val="0"/>
              </a:spcBef>
              <a:spcAft>
                <a:spcPct val="15000"/>
              </a:spcAft>
            </a:pPr>
            <a:endParaRPr lang="de-DE" sz="2400" dirty="0" smtClean="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smtClean="0">
                <a:solidFill>
                  <a:schemeClr val="tx1">
                    <a:lumMod val="75000"/>
                    <a:lumOff val="25000"/>
                  </a:schemeClr>
                </a:solidFill>
                <a:latin typeface="Arial"/>
                <a:cs typeface="Arial"/>
              </a:rPr>
              <a:t>Überlegungen zur Schulwahl </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rgbClr val="1E90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30</a:t>
            </a:r>
            <a:endParaRPr lang="de-DE" dirty="0"/>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smtClean="0">
              <a:solidFill>
                <a:schemeClr val="tx1"/>
              </a:solidFill>
              <a:latin typeface="Garamond"/>
              <a:cs typeface="Garamond"/>
            </a:endParaRPr>
          </a:p>
          <a:p>
            <a:pPr marL="109728" indent="0">
              <a:lnSpc>
                <a:spcPct val="140000"/>
              </a:lnSpc>
              <a:buNone/>
            </a:pPr>
            <a:r>
              <a:rPr lang="de-DE" sz="1700" b="1" dirty="0" smtClean="0">
                <a:solidFill>
                  <a:schemeClr val="tx1">
                    <a:lumMod val="75000"/>
                    <a:lumOff val="25000"/>
                  </a:schemeClr>
                </a:solidFill>
                <a:latin typeface="Arial"/>
                <a:cs typeface="Arial"/>
              </a:rPr>
              <a:t>Erforderliche Dokumente:</a:t>
            </a:r>
            <a:endParaRPr lang="de-DE" sz="1700" b="1"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Pass oder anderer Identitätsnachweis des Kindes</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den Schulbesuch</a:t>
            </a:r>
          </a:p>
          <a:p>
            <a:pPr>
              <a:lnSpc>
                <a:spcPct val="140000"/>
              </a:lnSpc>
            </a:pPr>
            <a:r>
              <a:rPr lang="de-DE" sz="1700" dirty="0" smtClean="0">
                <a:solidFill>
                  <a:schemeClr val="tx1">
                    <a:lumMod val="75000"/>
                    <a:lumOff val="25000"/>
                  </a:schemeClr>
                </a:solidFill>
                <a:latin typeface="Arial"/>
                <a:cs typeface="Arial"/>
              </a:rPr>
              <a:t>Grundschulempfehlung</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ein                                        </a:t>
            </a:r>
          </a:p>
          <a:p>
            <a:pPr marL="118872" indent="0">
              <a:lnSpc>
                <a:spcPct val="140000"/>
              </a:lnSpc>
              <a:buNone/>
            </a:pPr>
            <a:r>
              <a:rPr lang="de-DE" sz="1700" dirty="0">
                <a:solidFill>
                  <a:schemeClr val="tx1">
                    <a:lumMod val="75000"/>
                    <a:lumOff val="25000"/>
                  </a:schemeClr>
                </a:solidFill>
                <a:latin typeface="Arial"/>
                <a:cs typeface="Arial"/>
              </a:rPr>
              <a:t> </a:t>
            </a:r>
            <a:r>
              <a:rPr lang="de-DE" sz="1700" dirty="0" smtClean="0">
                <a:solidFill>
                  <a:schemeClr val="tx1">
                    <a:lumMod val="75000"/>
                    <a:lumOff val="25000"/>
                  </a:schemeClr>
                </a:solidFill>
                <a:latin typeface="Arial"/>
                <a:cs typeface="Arial"/>
              </a:rPr>
              <a:t>    Informations- und Beratungsgespräch </a:t>
            </a:r>
            <a:endParaRPr lang="de-DE" sz="1700" dirty="0">
              <a:solidFill>
                <a:schemeClr val="tx1">
                  <a:lumMod val="75000"/>
                  <a:lumOff val="25000"/>
                </a:schemeClr>
              </a:solidFill>
              <a:latin typeface="Arial"/>
              <a:cs typeface="Arial"/>
            </a:endParaRP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smtClean="0">
                <a:solidFill>
                  <a:schemeClr val="tx1">
                    <a:lumMod val="75000"/>
                    <a:lumOff val="25000"/>
                  </a:schemeClr>
                </a:solidFill>
                <a:latin typeface="Arial"/>
                <a:cs typeface="Arial"/>
              </a:rPr>
              <a:t>Die Schulwahlentscheidung obliegt den Eltern.</a:t>
            </a:r>
            <a:endParaRPr lang="de-DE" sz="1600" dirty="0">
              <a:solidFill>
                <a:schemeClr val="tx1">
                  <a:lumMod val="75000"/>
                  <a:lumOff val="25000"/>
                </a:schemeClr>
              </a:solidFill>
              <a:latin typeface="Arial"/>
              <a:cs typeface="Arial"/>
            </a:endParaRP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rgbClr val="73D4D6">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rgbClr val="73D4D6">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t>Anmeldung an der weiterführenden Schule </a:t>
            </a:r>
          </a:p>
        </p:txBody>
      </p:sp>
      <p:sp>
        <p:nvSpPr>
          <p:cNvPr id="14" name="Rechteck 13"/>
          <p:cNvSpPr/>
          <p:nvPr/>
        </p:nvSpPr>
        <p:spPr>
          <a:xfrm>
            <a:off x="487363" y="1484784"/>
            <a:ext cx="8352159" cy="45719"/>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31</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Weitere Informationen </a:t>
            </a:r>
            <a:endParaRPr lang="de-DE" sz="3000" dirty="0"/>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smtClean="0">
                <a:solidFill>
                  <a:srgbClr val="1EAEBD"/>
                </a:solidFill>
                <a:latin typeface="Arial"/>
                <a:cs typeface="Arial"/>
                <a:hlinkClick r:id="rId3"/>
              </a:rPr>
              <a:t>www.km-bw.de</a:t>
            </a:r>
            <a:r>
              <a:rPr lang="de-DE" sz="1600" dirty="0" smtClean="0">
                <a:solidFill>
                  <a:srgbClr val="1EAEBD"/>
                </a:solidFill>
                <a:latin typeface="Arial"/>
                <a:cs typeface="Arial"/>
              </a:rPr>
              <a:t> </a:t>
            </a:r>
            <a:endParaRPr lang="de-DE" sz="1600" dirty="0">
              <a:solidFill>
                <a:srgbClr val="1EAEBD"/>
              </a:solidFill>
              <a:latin typeface="Arial"/>
              <a:cs typeface="Arial"/>
            </a:endParaRP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„Grundschule – Von </a:t>
            </a:r>
          </a:p>
          <a:p>
            <a:r>
              <a:rPr lang="de-DE" sz="1600" dirty="0" smtClean="0">
                <a:solidFill>
                  <a:schemeClr val="tx1">
                    <a:lumMod val="75000"/>
                    <a:lumOff val="25000"/>
                  </a:schemeClr>
                </a:solidFill>
                <a:latin typeface="Arial"/>
                <a:cs typeface="Arial"/>
              </a:rPr>
              <a:t>der </a:t>
            </a:r>
            <a:r>
              <a:rPr lang="de-DE" sz="1600" dirty="0">
                <a:solidFill>
                  <a:schemeClr val="tx1">
                    <a:lumMod val="75000"/>
                    <a:lumOff val="25000"/>
                  </a:schemeClr>
                </a:solidFill>
                <a:latin typeface="Arial"/>
                <a:cs typeface="Arial"/>
              </a:rPr>
              <a:t>Grundschule in </a:t>
            </a:r>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die </a:t>
            </a:r>
            <a:r>
              <a:rPr lang="de-DE" sz="1600" dirty="0">
                <a:solidFill>
                  <a:schemeClr val="tx1">
                    <a:lumMod val="75000"/>
                    <a:lumOff val="25000"/>
                  </a:schemeClr>
                </a:solidFill>
                <a:latin typeface="Arial"/>
                <a:cs typeface="Arial"/>
              </a:rPr>
              <a:t>weiterführende </a:t>
            </a:r>
            <a:r>
              <a:rPr lang="de-DE" sz="1600" dirty="0" smtClean="0">
                <a:solidFill>
                  <a:schemeClr val="tx1">
                    <a:lumMod val="75000"/>
                    <a:lumOff val="25000"/>
                  </a:schemeClr>
                </a:solidFill>
                <a:latin typeface="Arial"/>
                <a:cs typeface="Arial"/>
              </a:rPr>
              <a:t>Schule“ </a:t>
            </a:r>
          </a:p>
          <a:p>
            <a:endParaRPr lang="de-DE" sz="1600" dirty="0" smtClean="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smtClean="0">
                <a:latin typeface="Arial"/>
                <a:cs typeface="Arial"/>
                <a:hlinkClick r:id="rId4"/>
              </a:rPr>
              <a:t>www.bildungsnavi</a:t>
            </a:r>
            <a:r>
              <a:rPr lang="de-DE" sz="1600" dirty="0" err="1">
                <a:latin typeface="Arial"/>
                <a:cs typeface="Arial"/>
                <a:hlinkClick r:id="rId4"/>
              </a:rPr>
              <a:t>-bw.de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4" name="Titel 3"/>
          <p:cNvSpPr>
            <a:spLocks noGrp="1"/>
          </p:cNvSpPr>
          <p:nvPr>
            <p:ph type="title"/>
          </p:nvPr>
        </p:nvSpPr>
        <p:spPr/>
        <p:txBody>
          <a:bodyPr/>
          <a:lstStyle/>
          <a:p>
            <a:r>
              <a:rPr lang="de-DE" dirty="0" smtClean="0"/>
              <a:t>Vielen Dank für Ihre Aufmerksamkeit! </a:t>
            </a:r>
            <a:endParaRPr lang="de-DE" dirty="0"/>
          </a:p>
        </p:txBody>
      </p:sp>
      <p:sp>
        <p:nvSpPr>
          <p:cNvPr id="5" name="Datumsplatzhalter 4"/>
          <p:cNvSpPr>
            <a:spLocks noGrp="1"/>
          </p:cNvSpPr>
          <p:nvPr>
            <p:ph type="dt" sz="half" idx="2"/>
          </p:nvPr>
        </p:nvSpPr>
        <p:spPr/>
        <p:txBody>
          <a:bodyPr/>
          <a:lstStyle/>
          <a:p>
            <a:r>
              <a:rPr lang="de-DE" dirty="0" smtClean="0"/>
              <a:t>Folie 32</a:t>
            </a:r>
            <a:endParaRPr lang="de-DE" dirty="0"/>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33</a:t>
            </a:r>
            <a:endParaRPr lang="de-DE" dirty="0"/>
          </a:p>
        </p:txBody>
      </p:sp>
      <p:sp>
        <p:nvSpPr>
          <p:cNvPr id="9" name="Freihandform 8"/>
          <p:cNvSpPr/>
          <p:nvPr/>
        </p:nvSpPr>
        <p:spPr>
          <a:xfrm>
            <a:off x="607368" y="2398792"/>
            <a:ext cx="4114801" cy="2520280"/>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endParaRPr lang="de-DE" sz="1600" dirty="0" smtClean="0">
              <a:latin typeface="Garamond"/>
              <a:cs typeface="Garamond"/>
            </a:endParaRPr>
          </a:p>
          <a:p>
            <a:r>
              <a:rPr lang="de-DE" sz="1600" u="sng" dirty="0">
                <a:solidFill>
                  <a:schemeClr val="tx1">
                    <a:lumMod val="75000"/>
                    <a:lumOff val="25000"/>
                  </a:schemeClr>
                </a:solidFill>
                <a:latin typeface="Arial"/>
                <a:cs typeface="Arial"/>
              </a:rPr>
              <a:t>Förderschwerpunkte</a:t>
            </a:r>
            <a:r>
              <a:rPr lang="de-DE" sz="1600" dirty="0">
                <a:solidFill>
                  <a:schemeClr val="tx1">
                    <a:lumMod val="75000"/>
                    <a:lumOff val="25000"/>
                  </a:schemeClr>
                </a:solidFill>
                <a:latin typeface="Arial"/>
                <a:cs typeface="Arial"/>
              </a:rPr>
              <a:t>: </a:t>
            </a:r>
            <a:br>
              <a:rPr lang="de-DE" sz="1600" dirty="0">
                <a:solidFill>
                  <a:schemeClr val="tx1">
                    <a:lumMod val="75000"/>
                    <a:lumOff val="25000"/>
                  </a:schemeClr>
                </a:solidFill>
                <a:latin typeface="Arial"/>
                <a:cs typeface="Arial"/>
              </a:rPr>
            </a:b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geistige Entwicklung</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Hören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körperlich-motorische Entwicklung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Sehen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Sprache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emotional-soziale Entwicklung</a:t>
            </a:r>
          </a:p>
        </p:txBody>
      </p:sp>
      <p:sp>
        <p:nvSpPr>
          <p:cNvPr id="10" name="Abgerundetes Rechteck 9"/>
          <p:cNvSpPr/>
          <p:nvPr/>
        </p:nvSpPr>
        <p:spPr>
          <a:xfrm>
            <a:off x="478483" y="1750694"/>
            <a:ext cx="8371830" cy="720000"/>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2200" b="1" dirty="0" smtClean="0">
                <a:solidFill>
                  <a:schemeClr val="tx1">
                    <a:lumMod val="75000"/>
                    <a:lumOff val="25000"/>
                  </a:schemeClr>
                </a:solidFill>
                <a:latin typeface="Arial"/>
                <a:cs typeface="Arial"/>
              </a:rPr>
              <a:t>Die sonderpädagogischen Bildungs- und Beratungszentren (SBBZ)</a:t>
            </a:r>
            <a:endParaRPr lang="de-DE" sz="2200" b="1" dirty="0">
              <a:solidFill>
                <a:schemeClr val="tx1">
                  <a:lumMod val="75000"/>
                  <a:lumOff val="25000"/>
                </a:schemeClr>
              </a:solidFill>
              <a:latin typeface="Arial"/>
              <a:cs typeface="Arial"/>
            </a:endParaRPr>
          </a:p>
        </p:txBody>
      </p:sp>
      <p:sp>
        <p:nvSpPr>
          <p:cNvPr id="11" name="Freihandform 10"/>
          <p:cNvSpPr/>
          <p:nvPr/>
        </p:nvSpPr>
        <p:spPr>
          <a:xfrm>
            <a:off x="5004048" y="2398792"/>
            <a:ext cx="3960440" cy="2520280"/>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endParaRPr lang="de-DE" sz="1600" dirty="0" smtClean="0">
              <a:solidFill>
                <a:schemeClr val="tx1">
                  <a:lumMod val="75000"/>
                  <a:lumOff val="25000"/>
                </a:schemeClr>
              </a:solidFill>
              <a:latin typeface="Garamond"/>
              <a:cs typeface="Garamond"/>
            </a:endParaRPr>
          </a:p>
          <a:p>
            <a:r>
              <a:rPr lang="de-DE" sz="1600" dirty="0" smtClean="0">
                <a:solidFill>
                  <a:schemeClr val="tx1">
                    <a:lumMod val="75000"/>
                    <a:lumOff val="25000"/>
                  </a:schemeClr>
                </a:solidFill>
                <a:latin typeface="Arial"/>
                <a:cs typeface="Arial"/>
              </a:rPr>
              <a:t>Je </a:t>
            </a:r>
            <a:r>
              <a:rPr lang="de-DE" sz="1600" dirty="0">
                <a:solidFill>
                  <a:schemeClr val="tx1">
                    <a:lumMod val="75000"/>
                    <a:lumOff val="25000"/>
                  </a:schemeClr>
                </a:solidFill>
                <a:latin typeface="Arial"/>
                <a:cs typeface="Arial"/>
              </a:rPr>
              <a:t>nach Förderschwerpunkt führen </a:t>
            </a:r>
            <a:r>
              <a:rPr lang="de-DE" sz="1600" dirty="0" smtClean="0">
                <a:solidFill>
                  <a:schemeClr val="tx1">
                    <a:lumMod val="75000"/>
                    <a:lumOff val="25000"/>
                  </a:schemeClr>
                </a:solidFill>
                <a:latin typeface="Arial"/>
                <a:cs typeface="Arial"/>
              </a:rPr>
              <a:t>die </a:t>
            </a:r>
          </a:p>
          <a:p>
            <a:r>
              <a:rPr lang="de-DE" sz="1600" dirty="0" smtClean="0">
                <a:solidFill>
                  <a:schemeClr val="tx1">
                    <a:lumMod val="75000"/>
                    <a:lumOff val="25000"/>
                  </a:schemeClr>
                </a:solidFill>
                <a:latin typeface="Arial"/>
                <a:cs typeface="Arial"/>
              </a:rPr>
              <a:t>SBBZ auch </a:t>
            </a:r>
            <a:r>
              <a:rPr lang="de-DE" sz="1600" u="sng" dirty="0" smtClean="0">
                <a:solidFill>
                  <a:schemeClr val="tx1">
                    <a:lumMod val="75000"/>
                    <a:lumOff val="25000"/>
                  </a:schemeClr>
                </a:solidFill>
                <a:latin typeface="Arial"/>
                <a:cs typeface="Arial"/>
              </a:rPr>
              <a:t>Bildungsgänge, </a:t>
            </a:r>
            <a:r>
              <a:rPr lang="de-DE" sz="1600" u="sng" dirty="0">
                <a:solidFill>
                  <a:schemeClr val="tx1">
                    <a:lumMod val="75000"/>
                    <a:lumOff val="25000"/>
                  </a:schemeClr>
                </a:solidFill>
                <a:latin typeface="Arial"/>
                <a:cs typeface="Arial"/>
              </a:rPr>
              <a:t>die </a:t>
            </a:r>
            <a:r>
              <a:rPr lang="de-DE" sz="1600" u="sng" dirty="0" smtClean="0">
                <a:solidFill>
                  <a:schemeClr val="tx1">
                    <a:lumMod val="75000"/>
                    <a:lumOff val="25000"/>
                  </a:schemeClr>
                </a:solidFill>
                <a:latin typeface="Arial"/>
                <a:cs typeface="Arial"/>
              </a:rPr>
              <a:t>zu den Abschlüssen der allgemeinen Schulen führen</a:t>
            </a:r>
            <a:r>
              <a:rPr lang="de-DE" sz="1600" dirty="0" smtClean="0">
                <a:solidFill>
                  <a:schemeClr val="tx1">
                    <a:lumMod val="75000"/>
                    <a:lumOff val="25000"/>
                  </a:schemeClr>
                </a:solidFill>
                <a:latin typeface="Arial"/>
                <a:cs typeface="Arial"/>
              </a:rPr>
              <a:t>:</a:t>
            </a:r>
          </a:p>
          <a:p>
            <a:r>
              <a:rPr lang="de-DE" sz="1600" dirty="0" smtClean="0">
                <a:solidFill>
                  <a:schemeClr val="tx1">
                    <a:lumMod val="75000"/>
                    <a:lumOff val="25000"/>
                  </a:schemeClr>
                </a:solidFill>
                <a:latin typeface="Arial"/>
                <a:cs typeface="Arial"/>
              </a:rPr>
              <a:t> </a:t>
            </a:r>
          </a:p>
          <a:p>
            <a:pPr marL="285750" indent="-285750">
              <a:buFont typeface="Arial" charset="0"/>
              <a:buChar char="•"/>
            </a:pPr>
            <a:r>
              <a:rPr lang="de-DE" sz="1600" dirty="0" smtClean="0">
                <a:solidFill>
                  <a:schemeClr val="tx1">
                    <a:lumMod val="75000"/>
                    <a:lumOff val="25000"/>
                  </a:schemeClr>
                </a:solidFill>
                <a:latin typeface="Arial"/>
                <a:cs typeface="Arial"/>
              </a:rPr>
              <a:t>Hauptschulabschluss</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charset="0"/>
              <a:buChar char="•"/>
            </a:pPr>
            <a:r>
              <a:rPr lang="de-DE" sz="1600" dirty="0" smtClean="0">
                <a:solidFill>
                  <a:schemeClr val="tx1">
                    <a:lumMod val="75000"/>
                    <a:lumOff val="25000"/>
                  </a:schemeClr>
                </a:solidFill>
                <a:latin typeface="Arial"/>
                <a:cs typeface="Arial"/>
              </a:rPr>
              <a:t>Werkrealschulabschluss</a:t>
            </a:r>
          </a:p>
          <a:p>
            <a:pPr marL="285750" indent="-285750">
              <a:buFont typeface="Arial" charset="0"/>
              <a:buChar char="•"/>
            </a:pPr>
            <a:r>
              <a:rPr lang="de-DE" sz="1600" dirty="0" smtClean="0">
                <a:solidFill>
                  <a:schemeClr val="tx1">
                    <a:lumMod val="75000"/>
                    <a:lumOff val="25000"/>
                  </a:schemeClr>
                </a:solidFill>
                <a:latin typeface="Arial"/>
                <a:cs typeface="Arial"/>
              </a:rPr>
              <a:t>Realschulabschluss</a:t>
            </a:r>
          </a:p>
          <a:p>
            <a:pPr marL="285750" indent="-285750">
              <a:buFont typeface="Arial" charset="0"/>
              <a:buChar char="•"/>
            </a:pPr>
            <a:r>
              <a:rPr lang="de-DE" sz="1600" dirty="0" smtClean="0">
                <a:solidFill>
                  <a:schemeClr val="tx1">
                    <a:lumMod val="75000"/>
                    <a:lumOff val="25000"/>
                  </a:schemeClr>
                </a:solidFill>
                <a:latin typeface="Arial"/>
                <a:cs typeface="Arial"/>
              </a:rPr>
              <a:t>Abitur </a:t>
            </a:r>
            <a:endParaRPr lang="de-DE" sz="1600" dirty="0">
              <a:solidFill>
                <a:schemeClr val="tx1">
                  <a:lumMod val="75000"/>
                  <a:lumOff val="25000"/>
                </a:schemeClr>
              </a:solidFill>
              <a:latin typeface="Arial"/>
              <a:cs typeface="Arial"/>
            </a:endParaRPr>
          </a:p>
          <a:p>
            <a:pPr indent="0">
              <a:buNone/>
            </a:pPr>
            <a:endParaRPr lang="de-DE" sz="1600" dirty="0" smtClean="0">
              <a:solidFill>
                <a:schemeClr val="tx1">
                  <a:lumMod val="75000"/>
                  <a:lumOff val="25000"/>
                </a:schemeClr>
              </a:solidFill>
              <a:latin typeface="Arial"/>
              <a:cs typeface="Arial"/>
            </a:endParaRPr>
          </a:p>
        </p:txBody>
      </p:sp>
      <p:sp>
        <p:nvSpPr>
          <p:cNvPr id="12" name="Freihandform 11"/>
          <p:cNvSpPr/>
          <p:nvPr/>
        </p:nvSpPr>
        <p:spPr>
          <a:xfrm>
            <a:off x="478483" y="5194918"/>
            <a:ext cx="8425631" cy="720080"/>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r>
              <a:rPr lang="de-DE" sz="1600" dirty="0">
                <a:solidFill>
                  <a:schemeClr val="tx1">
                    <a:lumMod val="75000"/>
                    <a:lumOff val="25000"/>
                  </a:schemeClr>
                </a:solidFill>
                <a:latin typeface="Arial"/>
                <a:cs typeface="Arial"/>
              </a:rPr>
              <a:t>Auch an SBBZ ist das gemeinsame Lernen von Kindern mit und ohne Anspruch auf ein sonderpädagogisches Bildungsangebot </a:t>
            </a:r>
            <a:r>
              <a:rPr lang="de-DE" sz="1600" dirty="0" smtClean="0">
                <a:solidFill>
                  <a:schemeClr val="tx1">
                    <a:lumMod val="75000"/>
                    <a:lumOff val="25000"/>
                  </a:schemeClr>
                </a:solidFill>
                <a:latin typeface="Arial"/>
                <a:cs typeface="Arial"/>
              </a:rPr>
              <a:t>möglich.</a:t>
            </a:r>
            <a:endParaRPr lang="de-DE" sz="1600" dirty="0">
              <a:solidFill>
                <a:schemeClr val="tx1">
                  <a:lumMod val="75000"/>
                  <a:lumOff val="25000"/>
                </a:schemeClr>
              </a:solidFill>
              <a:latin typeface="Arial"/>
              <a:cs typeface="Arial"/>
            </a:endParaRPr>
          </a:p>
        </p:txBody>
      </p:sp>
      <p:sp>
        <p:nvSpPr>
          <p:cNvPr id="13" name="Titel 3"/>
          <p:cNvSpPr txBox="1">
            <a:spLocks/>
          </p:cNvSpPr>
          <p:nvPr/>
        </p:nvSpPr>
        <p:spPr>
          <a:xfrm>
            <a:off x="609600" y="714400"/>
            <a:ext cx="8229600" cy="62636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5" name="Rechteck 14"/>
          <p:cNvSpPr/>
          <p:nvPr/>
        </p:nvSpPr>
        <p:spPr>
          <a:xfrm>
            <a:off x="474663" y="1484784"/>
            <a:ext cx="8374062" cy="45719"/>
          </a:xfrm>
          <a:prstGeom prst="rect">
            <a:avLst/>
          </a:prstGeom>
          <a:solidFill>
            <a:srgbClr val="BEEE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itel 3"/>
          <p:cNvSpPr txBox="1">
            <a:spLocks/>
          </p:cNvSpPr>
          <p:nvPr/>
        </p:nvSpPr>
        <p:spPr>
          <a:xfrm>
            <a:off x="457199" y="562000"/>
            <a:ext cx="8385175" cy="850776"/>
          </a:xfrm>
          <a:prstGeom prst="rect">
            <a:avLst/>
          </a:prstGeom>
        </p:spPr>
        <p:txBody>
          <a:bodyPr vert="horz" anchor="ctr">
            <a:normAutofit fontScale="92500" lnSpcReduction="2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t>Sonderpädagogisches Beratungs-, </a:t>
            </a:r>
          </a:p>
          <a:p>
            <a:r>
              <a:rPr lang="de-DE" dirty="0"/>
              <a:t> 	            Unterstützungs- und Bildungsangebot</a:t>
            </a:r>
          </a:p>
        </p:txBody>
      </p:sp>
      <p:sp>
        <p:nvSpPr>
          <p:cNvPr id="16" name="Textfeld 15">
            <a:hlinkClick r:id="rId3" action="ppaction://hlinksldjump"/>
          </p:cNvPr>
          <p:cNvSpPr txBox="1"/>
          <p:nvPr/>
        </p:nvSpPr>
        <p:spPr>
          <a:xfrm>
            <a:off x="8255934" y="5566589"/>
            <a:ext cx="583266" cy="276999"/>
          </a:xfrm>
          <a:prstGeom prst="rect">
            <a:avLst/>
          </a:prstGeom>
          <a:solidFill>
            <a:srgbClr val="1E90BC"/>
          </a:solidFill>
        </p:spPr>
        <p:txBody>
          <a:bodyPr wrap="square" rtlCol="0">
            <a:spAutoFit/>
          </a:bodyPr>
          <a:lstStyle/>
          <a:p>
            <a:r>
              <a:rPr lang="de-DE" sz="1200" dirty="0" smtClean="0">
                <a:solidFill>
                  <a:schemeClr val="tx2"/>
                </a:solidFill>
              </a:rPr>
              <a:t>Link</a:t>
            </a:r>
            <a:endParaRPr lang="de-DE" sz="1200" dirty="0">
              <a:solidFill>
                <a:schemeClr val="tx2"/>
              </a:solidFill>
            </a:endParaRPr>
          </a:p>
        </p:txBody>
      </p:sp>
    </p:spTree>
    <p:extLst>
      <p:ext uri="{BB962C8B-B14F-4D97-AF65-F5344CB8AC3E}">
        <p14:creationId xmlns:p14="http://schemas.microsoft.com/office/powerpoint/2010/main" val="60847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smtClean="0"/>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Bausteine des Übergangsverfahrens </a:t>
            </a:r>
            <a:endParaRPr lang="de-DE" sz="3000" dirty="0"/>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rgbClr val="1E90BC"/>
                </a:solidFill>
                <a:latin typeface="Arial"/>
                <a:cs typeface="Arial"/>
              </a:rPr>
              <a:t>Pädagogische Gesamtwürdigung</a:t>
            </a:r>
          </a:p>
          <a:p>
            <a:pPr marL="285750" indent="-285750">
              <a:lnSpc>
                <a:spcPct val="120000"/>
              </a:lnSpc>
              <a:buFont typeface="Arial"/>
              <a:buChar char="•"/>
            </a:pPr>
            <a:r>
              <a:rPr lang="de-DE" sz="1600" dirty="0">
                <a:solidFill>
                  <a:srgbClr val="1E90BC"/>
                </a:solidFill>
                <a:latin typeface="Arial"/>
                <a:cs typeface="Arial"/>
              </a:rPr>
              <a:t>Leistungen in den einzelnen Fächern </a:t>
            </a:r>
            <a:endParaRPr lang="de-DE" sz="1600" dirty="0" smtClean="0">
              <a:solidFill>
                <a:srgbClr val="1E90BC"/>
              </a:solidFill>
              <a:latin typeface="Arial"/>
              <a:cs typeface="Arial"/>
            </a:endParaRPr>
          </a:p>
          <a:p>
            <a:pPr>
              <a:lnSpc>
                <a:spcPct val="120000"/>
              </a:lnSpc>
            </a:pPr>
            <a:r>
              <a:rPr lang="de-DE" sz="1600" dirty="0">
                <a:solidFill>
                  <a:srgbClr val="1E90BC"/>
                </a:solidFill>
                <a:latin typeface="Arial"/>
                <a:cs typeface="Arial"/>
              </a:rPr>
              <a:t> </a:t>
            </a:r>
            <a:r>
              <a:rPr lang="de-DE" sz="1600" dirty="0" smtClean="0">
                <a:solidFill>
                  <a:srgbClr val="1E90BC"/>
                </a:solidFill>
                <a:latin typeface="Arial"/>
                <a:cs typeface="Arial"/>
              </a:rPr>
              <a:t>    (</a:t>
            </a:r>
            <a:r>
              <a:rPr lang="de-DE" sz="1600" dirty="0">
                <a:solidFill>
                  <a:srgbClr val="1E90BC"/>
                </a:solidFill>
                <a:latin typeface="Arial"/>
                <a:cs typeface="Arial"/>
              </a:rPr>
              <a:t>vgl. Halbjahresinformation Kl. 4)</a:t>
            </a:r>
          </a:p>
          <a:p>
            <a:pPr marL="285750" indent="-285750">
              <a:lnSpc>
                <a:spcPct val="120000"/>
              </a:lnSpc>
              <a:buFont typeface="Arial"/>
              <a:buChar char="•"/>
            </a:pPr>
            <a:r>
              <a:rPr lang="de-DE" sz="1600" dirty="0">
                <a:solidFill>
                  <a:srgbClr val="1E90BC"/>
                </a:solidFill>
                <a:latin typeface="Arial"/>
                <a:cs typeface="Arial"/>
              </a:rPr>
              <a:t>Entwicklungen der Leistungen in Klasse </a:t>
            </a:r>
            <a:r>
              <a:rPr lang="de-DE" sz="1600" dirty="0" smtClean="0">
                <a:solidFill>
                  <a:srgbClr val="1E90BC"/>
                </a:solidFill>
                <a:latin typeface="Arial"/>
                <a:cs typeface="Arial"/>
              </a:rPr>
              <a:t>3/4</a:t>
            </a:r>
            <a:endParaRPr lang="de-DE" sz="1600" dirty="0">
              <a:solidFill>
                <a:srgbClr val="1E90BC"/>
              </a:solidFill>
              <a:latin typeface="Arial"/>
              <a:cs typeface="Arial"/>
            </a:endParaRPr>
          </a:p>
          <a:p>
            <a:pPr marL="285750" indent="-285750">
              <a:lnSpc>
                <a:spcPct val="120000"/>
              </a:lnSpc>
              <a:buFont typeface="Arial"/>
              <a:buChar char="•"/>
            </a:pPr>
            <a:r>
              <a:rPr lang="de-DE" sz="1600" dirty="0">
                <a:solidFill>
                  <a:srgbClr val="1E90BC"/>
                </a:solidFill>
                <a:latin typeface="Arial"/>
                <a:cs typeface="Arial"/>
              </a:rPr>
              <a:t>Lern-, Arbeits- und Sozialverhalten</a:t>
            </a:r>
          </a:p>
          <a:p>
            <a:pPr marL="285750" indent="-285750">
              <a:lnSpc>
                <a:spcPct val="120000"/>
              </a:lnSpc>
              <a:buFont typeface="Arial"/>
              <a:buChar char="•"/>
            </a:pPr>
            <a:r>
              <a:rPr lang="de-DE" sz="1600" dirty="0">
                <a:solidFill>
                  <a:srgbClr val="1E90BC"/>
                </a:solidFill>
                <a:latin typeface="Arial"/>
                <a:cs typeface="Arial"/>
              </a:rPr>
              <a:t>Entwicklungspotenzial</a:t>
            </a:r>
          </a:p>
          <a:p>
            <a:pPr marL="285750" indent="-285750">
              <a:lnSpc>
                <a:spcPct val="120000"/>
              </a:lnSpc>
              <a:buFont typeface="Arial"/>
              <a:buChar char="•"/>
            </a:pPr>
            <a:r>
              <a:rPr lang="de-DE" sz="1600" dirty="0">
                <a:solidFill>
                  <a:srgbClr val="1E90BC"/>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usätzliche </a:t>
            </a:r>
            <a:r>
              <a:rPr lang="de-DE" sz="2200" dirty="0">
                <a:solidFill>
                  <a:schemeClr val="tx1">
                    <a:lumMod val="75000"/>
                    <a:lumOff val="25000"/>
                  </a:schemeClr>
                </a:solidFill>
                <a:latin typeface="Arial"/>
                <a:cs typeface="Arial"/>
              </a:rPr>
              <a:t>Beratung auf Wunsch der Eltern in </a:t>
            </a:r>
            <a:r>
              <a:rPr lang="de-DE" sz="2200" dirty="0" smtClean="0">
                <a:solidFill>
                  <a:schemeClr val="tx1">
                    <a:lumMod val="75000"/>
                    <a:lumOff val="25000"/>
                  </a:schemeClr>
                </a:solidFill>
                <a:latin typeface="Arial"/>
                <a:cs typeface="Arial"/>
              </a:rPr>
              <a:t>Klasse </a:t>
            </a:r>
            <a:r>
              <a:rPr lang="de-DE" sz="2200" dirty="0">
                <a:solidFill>
                  <a:schemeClr val="tx1">
                    <a:lumMod val="75000"/>
                    <a:lumOff val="25000"/>
                  </a:schemeClr>
                </a:solidFill>
                <a:latin typeface="Arial"/>
                <a:cs typeface="Arial"/>
              </a:rPr>
              <a:t>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smtClean="0">
                <a:solidFill>
                  <a:schemeClr val="tx1">
                    <a:lumMod val="75000"/>
                    <a:lumOff val="25000"/>
                  </a:schemeClr>
                </a:solidFill>
                <a:latin typeface="Arial"/>
                <a:cs typeface="Arial"/>
              </a:rPr>
              <a:t>Beratung und Information für Eltern ab dem Grundschulbeginn</a:t>
            </a:r>
            <a:endParaRPr lang="de-DE" sz="2200" dirty="0">
              <a:solidFill>
                <a:schemeClr val="tx1">
                  <a:lumMod val="75000"/>
                  <a:lumOff val="25000"/>
                </a:schemeClr>
              </a:solidFill>
              <a:latin typeface="Arial"/>
              <a:cs typeface="Arial"/>
            </a:endParaRP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smtClean="0">
                <a:solidFill>
                  <a:schemeClr val="tx1">
                    <a:lumMod val="75000"/>
                    <a:lumOff val="25000"/>
                  </a:schemeClr>
                </a:solidFill>
                <a:latin typeface="Arial"/>
                <a:cs typeface="Arial"/>
              </a:rPr>
              <a:t>Grundschulempfehlung</a:t>
            </a:r>
            <a:endParaRPr lang="de-DE" sz="2200" dirty="0">
              <a:solidFill>
                <a:schemeClr val="tx1">
                  <a:lumMod val="75000"/>
                  <a:lumOff val="25000"/>
                </a:schemeClr>
              </a:solidFill>
              <a:latin typeface="Arial"/>
              <a:cs typeface="Arial"/>
            </a:endParaRPr>
          </a:p>
        </p:txBody>
      </p:sp>
      <p:sp>
        <p:nvSpPr>
          <p:cNvPr id="12" name="Richtungspfeil 11"/>
          <p:cNvSpPr/>
          <p:nvPr/>
        </p:nvSpPr>
        <p:spPr>
          <a:xfrm>
            <a:off x="3946024" y="2852936"/>
            <a:ext cx="216024" cy="1872208"/>
          </a:xfrm>
          <a:prstGeom prst="homePlate">
            <a:avLst>
              <a:gd name="adj" fmla="val 99383"/>
            </a:avLst>
          </a:prstGeom>
          <a:solidFill>
            <a:srgbClr val="1E90BC">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rgbClr val="1E90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rgbClr val="1E90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smtClean="0"/>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Garamond" panose="02020404030301010803" pitchFamily="18"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smtClean="0">
                <a:solidFill>
                  <a:schemeClr val="tx1">
                    <a:lumMod val="75000"/>
                    <a:lumOff val="25000"/>
                  </a:schemeClr>
                </a:solidFill>
                <a:latin typeface="Arial"/>
                <a:cs typeface="Arial"/>
              </a:rPr>
              <a:t>Konzentrationsfähigkeit</a:t>
            </a:r>
            <a:endParaRPr lang="de-DE" sz="2200" kern="1000" dirty="0">
              <a:solidFill>
                <a:schemeClr val="tx1">
                  <a:lumMod val="75000"/>
                  <a:lumOff val="25000"/>
                </a:schemeClr>
              </a:solidFill>
              <a:latin typeface="Arial"/>
              <a:cs typeface="Arial"/>
            </a:endParaRP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Begabungsprofil</a:t>
            </a:r>
            <a:endParaRPr lang="de-DE" sz="2200" dirty="0">
              <a:solidFill>
                <a:schemeClr val="tx1">
                  <a:lumMod val="75000"/>
                  <a:lumOff val="25000"/>
                </a:schemeClr>
              </a:solidFill>
              <a:latin typeface="Arial"/>
              <a:cs typeface="Arial"/>
            </a:endParaRP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Belastbarkeit</a:t>
            </a:r>
            <a:endParaRPr lang="de-DE" sz="2200" dirty="0">
              <a:solidFill>
                <a:schemeClr val="tx1">
                  <a:lumMod val="75000"/>
                  <a:lumOff val="25000"/>
                </a:schemeClr>
              </a:solidFill>
              <a:latin typeface="Arial"/>
              <a:cs typeface="Arial"/>
            </a:endParaRP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Lernmotivation</a:t>
            </a:r>
            <a:endParaRPr lang="de-DE" sz="2200" dirty="0">
              <a:solidFill>
                <a:schemeClr val="tx1">
                  <a:lumMod val="75000"/>
                  <a:lumOff val="25000"/>
                </a:schemeClr>
              </a:solidFill>
              <a:latin typeface="Arial"/>
              <a:cs typeface="Arial"/>
            </a:endParaRP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Welche Stärken/Schwächen </a:t>
            </a:r>
            <a:r>
              <a:rPr lang="de-DE" sz="1600" dirty="0">
                <a:solidFill>
                  <a:schemeClr val="tx1">
                    <a:lumMod val="75000"/>
                    <a:lumOff val="25000"/>
                  </a:schemeClr>
                </a:solidFill>
                <a:latin typeface="Arial"/>
                <a:cs typeface="Arial"/>
              </a:rPr>
              <a:t>hat mein </a:t>
            </a:r>
            <a:r>
              <a:rPr lang="de-DE" sz="1600" dirty="0" smtClean="0">
                <a:solidFill>
                  <a:schemeClr val="tx1">
                    <a:lumMod val="75000"/>
                    <a:lumOff val="25000"/>
                  </a:schemeClr>
                </a:solidFill>
                <a:latin typeface="Arial"/>
                <a:cs typeface="Arial"/>
              </a:rPr>
              <a:t>Kind?</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a:t>
            </a:r>
            <a:r>
              <a:rPr lang="de-DE" sz="1600" dirty="0" smtClean="0">
                <a:solidFill>
                  <a:schemeClr val="tx1">
                    <a:lumMod val="75000"/>
                    <a:lumOff val="25000"/>
                  </a:schemeClr>
                </a:solidFill>
                <a:latin typeface="Arial"/>
                <a:cs typeface="Arial"/>
              </a:rPr>
              <a:t>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smtClean="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Wie </a:t>
            </a:r>
            <a:r>
              <a:rPr lang="de-DE" sz="1600" dirty="0">
                <a:solidFill>
                  <a:schemeClr val="tx1">
                    <a:lumMod val="75000"/>
                    <a:lumOff val="25000"/>
                  </a:schemeClr>
                </a:solidFill>
                <a:latin typeface="Arial"/>
                <a:cs typeface="Arial"/>
              </a:rPr>
              <a:t>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a:t>
            </a:r>
            <a:r>
              <a:rPr lang="de-DE" sz="1600" dirty="0" smtClean="0">
                <a:solidFill>
                  <a:schemeClr val="tx1">
                    <a:lumMod val="75000"/>
                    <a:lumOff val="25000"/>
                  </a:schemeClr>
                </a:solidFill>
                <a:latin typeface="Arial"/>
                <a:cs typeface="Arial"/>
              </a:rPr>
              <a:t>Misserfolgen um?</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Soziale Kompetenz</a:t>
            </a:r>
            <a:endParaRPr lang="de-DE" sz="2200" dirty="0">
              <a:solidFill>
                <a:schemeClr val="tx1">
                  <a:lumMod val="75000"/>
                  <a:lumOff val="25000"/>
                </a:schemeClr>
              </a:solidFill>
              <a:latin typeface="Arial"/>
              <a:cs typeface="Arial"/>
            </a:endParaRP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t>
            </a:r>
            <a:r>
              <a:rPr lang="de-DE" sz="1600" dirty="0" smtClean="0">
                <a:solidFill>
                  <a:schemeClr val="tx1">
                    <a:lumMod val="75000"/>
                    <a:lumOff val="25000"/>
                  </a:schemeClr>
                </a:solidFill>
                <a:latin typeface="Arial"/>
                <a:cs typeface="Arial"/>
              </a:rPr>
              <a:t>anderen </a:t>
            </a:r>
          </a:p>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zusammenarbeiten</a:t>
            </a:r>
            <a:r>
              <a:rPr lang="de-DE" sz="1600" dirty="0">
                <a:solidFill>
                  <a:schemeClr val="tx1">
                    <a:lumMod val="75000"/>
                    <a:lumOff val="25000"/>
                  </a:schemeClr>
                </a:solidFill>
                <a:latin typeface="Arial"/>
                <a:cs typeface="Arial"/>
              </a:rPr>
              <a:t>?</a:t>
            </a:r>
          </a:p>
        </p:txBody>
      </p:sp>
      <p:sp>
        <p:nvSpPr>
          <p:cNvPr id="26" name="Richtungspfeil 25"/>
          <p:cNvSpPr/>
          <p:nvPr/>
        </p:nvSpPr>
        <p:spPr>
          <a:xfrm>
            <a:off x="487772" y="1810534"/>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rgbClr val="1E90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smtClean="0"/>
              <a:t>Folie 6</a:t>
            </a:r>
            <a:endParaRPr lang="de-DE" dirty="0"/>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smtClean="0">
                <a:solidFill>
                  <a:schemeClr val="tx1">
                    <a:lumMod val="75000"/>
                    <a:lumOff val="25000"/>
                  </a:schemeClr>
                </a:solidFill>
                <a:latin typeface="Arial"/>
                <a:cs typeface="Arial"/>
              </a:rPr>
              <a:t>Allgemein bildende </a:t>
            </a:r>
            <a:r>
              <a:rPr lang="de-DE" sz="2200" dirty="0" smtClean="0">
                <a:solidFill>
                  <a:schemeClr val="tx1">
                    <a:lumMod val="75000"/>
                    <a:lumOff val="25000"/>
                  </a:schemeClr>
                </a:solidFill>
                <a:latin typeface="Arial"/>
                <a:cs typeface="Arial"/>
              </a:rPr>
              <a:t>Sc</a:t>
            </a:r>
            <a:r>
              <a:rPr lang="de-DE" sz="2200" kern="1200" dirty="0" smtClean="0">
                <a:solidFill>
                  <a:schemeClr val="tx1">
                    <a:lumMod val="75000"/>
                    <a:lumOff val="25000"/>
                  </a:schemeClr>
                </a:solidFill>
                <a:latin typeface="Arial"/>
                <a:cs typeface="Arial"/>
              </a:rPr>
              <a:t>hulen</a:t>
            </a:r>
          </a:p>
          <a:p>
            <a:pPr marL="550926" lvl="2" indent="-285750" defTabSz="711200">
              <a:spcBef>
                <a:spcPct val="0"/>
              </a:spcBef>
              <a:spcAft>
                <a:spcPct val="15000"/>
              </a:spcAft>
              <a:buClr>
                <a:srgbClr val="1EAEBD"/>
              </a:buClr>
              <a:buFont typeface="Arial"/>
              <a:buChar char="•"/>
            </a:pPr>
            <a:r>
              <a:rPr lang="de-DE" sz="1600" dirty="0" smtClean="0">
                <a:solidFill>
                  <a:srgbClr val="1EAEBD"/>
                </a:solidFill>
                <a:latin typeface="Arial"/>
                <a:cs typeface="Arial"/>
              </a:rPr>
              <a:t>Hauptschule/Werkrealschule</a:t>
            </a:r>
          </a:p>
          <a:p>
            <a:pPr marL="550926" lvl="2" indent="-285750" defTabSz="711200">
              <a:spcBef>
                <a:spcPct val="0"/>
              </a:spcBef>
              <a:spcAft>
                <a:spcPct val="15000"/>
              </a:spcAft>
              <a:buClr>
                <a:srgbClr val="1EAEBD"/>
              </a:buClr>
              <a:buFont typeface="Arial"/>
              <a:buChar char="•"/>
            </a:pPr>
            <a:r>
              <a:rPr lang="de-DE" sz="1600" dirty="0" smtClean="0">
                <a:solidFill>
                  <a:srgbClr val="1EAEBD"/>
                </a:solidFill>
                <a:latin typeface="Arial"/>
                <a:cs typeface="Arial"/>
              </a:rPr>
              <a:t>Realschule 	</a:t>
            </a:r>
          </a:p>
          <a:p>
            <a:pPr marL="550926" lvl="2" indent="-285750" defTabSz="711200">
              <a:spcBef>
                <a:spcPct val="0"/>
              </a:spcBef>
              <a:spcAft>
                <a:spcPct val="15000"/>
              </a:spcAft>
              <a:buClr>
                <a:srgbClr val="1EAEBD"/>
              </a:buClr>
              <a:buFont typeface="Arial"/>
              <a:buChar char="•"/>
            </a:pPr>
            <a:r>
              <a:rPr lang="de-DE" sz="1600" dirty="0" smtClean="0">
                <a:solidFill>
                  <a:srgbClr val="1EAEBD"/>
                </a:solidFill>
                <a:latin typeface="Arial"/>
                <a:cs typeface="Arial"/>
              </a:rPr>
              <a:t>Gymnasium </a:t>
            </a:r>
          </a:p>
          <a:p>
            <a:pPr marL="550926" lvl="2" indent="-285750" defTabSz="711200">
              <a:spcBef>
                <a:spcPct val="0"/>
              </a:spcBef>
              <a:spcAft>
                <a:spcPct val="15000"/>
              </a:spcAft>
              <a:buClr>
                <a:srgbClr val="1EAEBD"/>
              </a:buClr>
              <a:buFont typeface="Arial"/>
              <a:buChar char="•"/>
            </a:pPr>
            <a:r>
              <a:rPr lang="de-DE" sz="1600" dirty="0" smtClean="0">
                <a:solidFill>
                  <a:srgbClr val="1EAEBD"/>
                </a:solidFill>
                <a:latin typeface="Arial"/>
                <a:cs typeface="Arial"/>
              </a:rPr>
              <a:t>Gemeinschaftsschule</a:t>
            </a:r>
          </a:p>
          <a:p>
            <a:pPr marL="550926" lvl="2" indent="-285750" defTabSz="711200">
              <a:spcBef>
                <a:spcPct val="0"/>
              </a:spcBef>
              <a:spcAft>
                <a:spcPct val="15000"/>
              </a:spcAft>
              <a:buClr>
                <a:srgbClr val="1EAEBD"/>
              </a:buClr>
              <a:buFont typeface="Arial"/>
              <a:buChar char="•"/>
            </a:pPr>
            <a:r>
              <a:rPr lang="de-DE" sz="1600" dirty="0" smtClean="0">
                <a:solidFill>
                  <a:srgbClr val="1EAEBD"/>
                </a:solidFill>
                <a:latin typeface="Arial"/>
                <a:cs typeface="Arial"/>
              </a:rPr>
              <a:t>Schulartübergreifendes </a:t>
            </a:r>
          </a:p>
          <a:p>
            <a:pPr marL="0" lvl="1" indent="0" defTabSz="711200">
              <a:lnSpc>
                <a:spcPct val="50000"/>
              </a:lnSpc>
              <a:spcBef>
                <a:spcPct val="0"/>
              </a:spcBef>
              <a:spcAft>
                <a:spcPct val="15000"/>
              </a:spcAft>
              <a:buNone/>
            </a:pPr>
            <a:endParaRPr lang="de-DE"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smtClean="0"/>
              <a:t>Folie 7 </a:t>
            </a:r>
            <a:endParaRPr lang="de-DE" dirty="0"/>
          </a:p>
        </p:txBody>
      </p:sp>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a:t>
            </a:r>
            <a:r>
              <a:rPr lang="de-DE" sz="1600" dirty="0">
                <a:solidFill>
                  <a:schemeClr val="tx1">
                    <a:lumMod val="75000"/>
                    <a:lumOff val="25000"/>
                  </a:schemeClr>
                </a:solidFill>
                <a:latin typeface="Arial"/>
                <a:cs typeface="Arial"/>
              </a:rPr>
              <a:t>Vorbereitung auf einen reibungslosen Übergang in die duale Ausbildung bzw. in eine weiterführende berufliche Schule</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Die Haupt-/Werkrealschule</a:t>
            </a:r>
            <a:endParaRPr lang="de-DE" sz="3000" dirty="0"/>
          </a:p>
        </p:txBody>
      </p:sp>
      <p:pic>
        <p:nvPicPr>
          <p:cNvPr id="4" name="Bild 3" descr="Foto Folie 7.jpg"/>
          <p:cNvPicPr>
            <a:picLocks noChangeAspect="1"/>
          </p:cNvPicPr>
          <p:nvPr/>
        </p:nvPicPr>
        <p:blipFill rotWithShape="1">
          <a:blip r:embed="rId3"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842324"/>
            <a:ext cx="8376988" cy="288032"/>
          </a:xfrm>
          <a:prstGeom prst="rect">
            <a:avLst/>
          </a:prstGeom>
          <a:solidFill>
            <a:srgbClr val="1EAEBD">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5202356"/>
            <a:ext cx="8376988" cy="288040"/>
          </a:xfrm>
          <a:prstGeom prst="rect">
            <a:avLst/>
          </a:prstGeom>
          <a:solidFill>
            <a:srgbClr val="1EAEBD">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562396"/>
            <a:ext cx="8376988" cy="288040"/>
          </a:xfrm>
          <a:prstGeom prst="rect">
            <a:avLst/>
          </a:prstGeom>
          <a:solidFill>
            <a:srgbClr val="1EAEBD">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smtClean="0"/>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smtClean="0">
                <a:solidFill>
                  <a:schemeClr val="tx1">
                    <a:lumMod val="75000"/>
                    <a:lumOff val="25000"/>
                  </a:schemeClr>
                </a:solidFill>
                <a:latin typeface="Arial"/>
                <a:cs typeface="Arial"/>
              </a:rPr>
              <a:t>intensive </a:t>
            </a:r>
            <a:r>
              <a:rPr lang="de-DE" sz="1600" dirty="0">
                <a:solidFill>
                  <a:schemeClr val="tx1">
                    <a:lumMod val="75000"/>
                    <a:lumOff val="25000"/>
                  </a:schemeClr>
                </a:solidFill>
                <a:latin typeface="Arial"/>
                <a:cs typeface="Arial"/>
              </a:rPr>
              <a:t>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a:t>
            </a:r>
            <a:r>
              <a:rPr lang="de-DE" sz="1600" dirty="0" smtClean="0">
                <a:solidFill>
                  <a:schemeClr val="tx1">
                    <a:lumMod val="75000"/>
                    <a:lumOff val="25000"/>
                  </a:schemeClr>
                </a:solidFill>
                <a:latin typeface="Arial"/>
                <a:cs typeface="Arial"/>
              </a:rPr>
              <a:t>Klasse 5</a:t>
            </a: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Unterstützung</a:t>
            </a:r>
            <a:r>
              <a:rPr lang="de-DE" sz="1600" dirty="0" smtClean="0">
                <a:solidFill>
                  <a:srgbClr val="FF0000"/>
                </a:solidFill>
                <a:latin typeface="Arial"/>
                <a:cs typeface="Arial"/>
              </a:rPr>
              <a:t> </a:t>
            </a:r>
            <a:r>
              <a:rPr lang="de-DE" sz="1600" dirty="0" smtClean="0">
                <a:solidFill>
                  <a:schemeClr val="tx1">
                    <a:lumMod val="75000"/>
                    <a:lumOff val="25000"/>
                  </a:schemeClr>
                </a:solidFill>
                <a:latin typeface="Arial"/>
                <a:cs typeface="Arial"/>
              </a:rPr>
              <a:t>durch Pädagogische Assistentinnen und Assistenten</a:t>
            </a:r>
            <a:endParaRPr lang="de-DE" sz="1600" dirty="0">
              <a:solidFill>
                <a:schemeClr val="tx1">
                  <a:lumMod val="75000"/>
                  <a:lumOff val="25000"/>
                </a:schemeClr>
              </a:solidFill>
              <a:latin typeface="Arial"/>
              <a:cs typeface="Aria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Die Haupt-/Werkrealschule</a:t>
            </a:r>
            <a:endParaRPr lang="de-DE" sz="3000" dirty="0"/>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smtClean="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95715470"/>
              </p:ext>
            </p:extLst>
          </p:nvPr>
        </p:nvGraphicFramePr>
        <p:xfrm>
          <a:off x="620068" y="4842324"/>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xmlns="" val="20000"/>
                    </a:ext>
                  </a:extLst>
                </a:gridCol>
                <a:gridCol w="6469907">
                  <a:extLst>
                    <a:ext uri="{9D8B030D-6E8A-4147-A177-3AD203B41FA5}">
                      <a16:colId xmlns:a16="http://schemas.microsoft.com/office/drawing/2014/main" xmlns="" val="20001"/>
                    </a:ext>
                  </a:extLst>
                </a:gridCol>
              </a:tblGrid>
              <a:tr h="213505">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1"/>
                  </a:ext>
                </a:extLst>
              </a:tr>
              <a:tr h="236427">
                <a:tc>
                  <a:txBody>
                    <a:bodyPr/>
                    <a:lstStyle/>
                    <a:p>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Werkrealschulabschluss (Mittlerer Bildungsabschluss)</a:t>
                      </a:r>
                      <a:endParaRPr lang="de-DE" sz="160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2"/>
                  </a:ext>
                </a:extLst>
              </a:tr>
            </a:tbl>
          </a:graphicData>
        </a:graphic>
      </p:graphicFrame>
      <p:sp>
        <p:nvSpPr>
          <p:cNvPr id="12" name="Rechteck 11"/>
          <p:cNvSpPr/>
          <p:nvPr/>
        </p:nvSpPr>
        <p:spPr>
          <a:xfrm>
            <a:off x="468313" y="1484784"/>
            <a:ext cx="838676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937948"/>
            <a:ext cx="95797"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smtClean="0"/>
              <a:t>Folie 9</a:t>
            </a:r>
            <a:endParaRPr lang="de-DE" dirty="0"/>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smtClean="0">
                <a:solidFill>
                  <a:schemeClr val="tx1">
                    <a:lumMod val="75000"/>
                    <a:lumOff val="25000"/>
                  </a:schemeClr>
                </a:solidFill>
                <a:latin typeface="Arial"/>
                <a:cs typeface="Arial"/>
              </a:rPr>
              <a:t>vorrangige Vermittlung einer erweiterten allgemeinen, </a:t>
            </a:r>
            <a:r>
              <a:rPr lang="de-DE" sz="1600" dirty="0">
                <a:solidFill>
                  <a:schemeClr val="tx1">
                    <a:lumMod val="75000"/>
                    <a:lumOff val="25000"/>
                  </a:schemeClr>
                </a:solidFill>
                <a:latin typeface="Arial"/>
                <a:cs typeface="Arial"/>
              </a:rPr>
              <a:t>aber </a:t>
            </a:r>
            <a:r>
              <a:rPr lang="de-DE" sz="1600" dirty="0" smtClean="0">
                <a:solidFill>
                  <a:schemeClr val="tx1">
                    <a:lumMod val="75000"/>
                    <a:lumOff val="25000"/>
                  </a:schemeClr>
                </a:solidFill>
                <a:latin typeface="Arial"/>
                <a:cs typeface="Arial"/>
              </a:rPr>
              <a:t>auch einer grundlegenden Bildung</a:t>
            </a:r>
            <a:br>
              <a:rPr lang="de-DE" sz="1600" dirty="0" smtClean="0">
                <a:solidFill>
                  <a:schemeClr val="tx1">
                    <a:lumMod val="75000"/>
                    <a:lumOff val="25000"/>
                  </a:schemeClr>
                </a:solidFill>
                <a:latin typeface="Arial"/>
                <a:cs typeface="Arial"/>
              </a:rPr>
            </a:br>
            <a:endParaRPr lang="de-DE" sz="1600" strike="sngStrike"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Die erweiterte </a:t>
            </a:r>
            <a:r>
              <a:rPr lang="de-DE" sz="1600" dirty="0">
                <a:solidFill>
                  <a:schemeClr val="tx1">
                    <a:lumMod val="75000"/>
                    <a:lumOff val="25000"/>
                  </a:schemeClr>
                </a:solidFill>
                <a:latin typeface="Arial"/>
                <a:cs typeface="Arial"/>
              </a:rPr>
              <a:t>allgemeine Bildung führt zu theoretischer Durchdringung und </a:t>
            </a:r>
            <a:r>
              <a:rPr lang="de-DE" sz="1600" dirty="0" smtClean="0">
                <a:solidFill>
                  <a:schemeClr val="tx1">
                    <a:lumMod val="75000"/>
                    <a:lumOff val="25000"/>
                  </a:schemeClr>
                </a:solidFill>
                <a:latin typeface="Arial"/>
                <a:cs typeface="Arial"/>
              </a:rPr>
              <a:t>Zusammenschau.</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      </a:t>
            </a:r>
          </a:p>
          <a:p>
            <a:pPr>
              <a:buFont typeface="Arial"/>
              <a:buChar char="•"/>
            </a:pPr>
            <a:r>
              <a:rPr lang="de-DE" sz="1600" dirty="0" smtClean="0">
                <a:solidFill>
                  <a:schemeClr val="tx1">
                    <a:lumMod val="75000"/>
                    <a:lumOff val="25000"/>
                  </a:schemeClr>
                </a:solidFill>
                <a:latin typeface="Arial"/>
                <a:cs typeface="Arial"/>
              </a:rPr>
              <a:t>Grundlage </a:t>
            </a:r>
            <a:r>
              <a:rPr lang="de-DE" sz="1600" dirty="0">
                <a:solidFill>
                  <a:schemeClr val="tx1">
                    <a:lumMod val="75000"/>
                    <a:lumOff val="25000"/>
                  </a:schemeClr>
                </a:solidFill>
                <a:latin typeface="Arial"/>
                <a:cs typeface="Arial"/>
              </a:rPr>
              <a:t>für eine Berufsausbildung und für weiterführende, insbesondere berufsbezogene schulische Bildungsgänge</a:t>
            </a:r>
          </a:p>
          <a:p>
            <a:pPr>
              <a:buFont typeface="Arial"/>
              <a:buChar char="•"/>
            </a:pPr>
            <a:endParaRPr lang="de-DE" sz="1600"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individuelle </a:t>
            </a:r>
            <a:r>
              <a:rPr lang="de-DE" sz="1600" dirty="0">
                <a:solidFill>
                  <a:schemeClr val="tx1">
                    <a:lumMod val="75000"/>
                    <a:lumOff val="25000"/>
                  </a:schemeClr>
                </a:solidFill>
                <a:latin typeface="Arial"/>
                <a:cs typeface="Arial"/>
              </a:rPr>
              <a:t>Förderung in binnendifferenzierender Form </a:t>
            </a:r>
            <a:r>
              <a:rPr lang="de-DE" sz="1600" dirty="0" smtClean="0">
                <a:solidFill>
                  <a:schemeClr val="tx1">
                    <a:lumMod val="75000"/>
                    <a:lumOff val="25000"/>
                  </a:schemeClr>
                </a:solidFill>
                <a:latin typeface="Arial"/>
                <a:cs typeface="Arial"/>
              </a:rPr>
              <a:t>und in </a:t>
            </a:r>
            <a:r>
              <a:rPr lang="de-DE" sz="1600" dirty="0">
                <a:solidFill>
                  <a:schemeClr val="tx1">
                    <a:lumMod val="75000"/>
                    <a:lumOff val="25000"/>
                  </a:schemeClr>
                </a:solidFill>
                <a:latin typeface="Arial"/>
                <a:cs typeface="Arial"/>
              </a:rPr>
              <a:t>leistungsdifferenzierenden Gruppen oder Klassen</a:t>
            </a:r>
            <a:endParaRPr lang="de-DE" sz="1600" dirty="0" smtClean="0">
              <a:solidFill>
                <a:schemeClr val="tx1">
                  <a:lumMod val="75000"/>
                  <a:lumOff val="25000"/>
                </a:schemeClr>
              </a:solidFill>
              <a:latin typeface="Arial"/>
              <a:cs typeface="Arial"/>
            </a:endParaRPr>
          </a:p>
          <a:p>
            <a:endParaRPr lang="de-DE" sz="1600" dirty="0" smtClean="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t>Die Realschule</a:t>
            </a:r>
            <a:endParaRPr lang="de-DE" sz="3000" dirty="0"/>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78085" y="1484784"/>
            <a:ext cx="8370639"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6265</Words>
  <Application>Microsoft Office PowerPoint</Application>
  <PresentationFormat>Bildschirmpräsentation (4:3)</PresentationFormat>
  <Paragraphs>893</Paragraphs>
  <Slides>33</Slides>
  <Notes>33</Notes>
  <HiddenSlides>0</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lpstr>PowerPoint-Präsentation</vt:lpstr>
    </vt:vector>
  </TitlesOfParts>
  <Company>IZLBW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Rektorat</cp:lastModifiedBy>
  <cp:revision>699</cp:revision>
  <cp:lastPrinted>2018-05-25T09:02:34Z</cp:lastPrinted>
  <dcterms:created xsi:type="dcterms:W3CDTF">2014-03-18T09:41:04Z</dcterms:created>
  <dcterms:modified xsi:type="dcterms:W3CDTF">2019-11-19T14:32:04Z</dcterms:modified>
</cp:coreProperties>
</file>